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57" r:id="rId4"/>
    <p:sldId id="283" r:id="rId5"/>
    <p:sldId id="284" r:id="rId6"/>
    <p:sldId id="286" r:id="rId7"/>
    <p:sldId id="287" r:id="rId8"/>
    <p:sldId id="289" r:id="rId9"/>
    <p:sldId id="290" r:id="rId10"/>
    <p:sldId id="292" r:id="rId11"/>
    <p:sldId id="282" r:id="rId12"/>
    <p:sldId id="288" r:id="rId13"/>
    <p:sldId id="262" r:id="rId14"/>
    <p:sldId id="263" r:id="rId15"/>
    <p:sldId id="264" r:id="rId16"/>
    <p:sldId id="265" r:id="rId17"/>
    <p:sldId id="266" r:id="rId18"/>
    <p:sldId id="258" r:id="rId19"/>
    <p:sldId id="269" r:id="rId20"/>
    <p:sldId id="268" r:id="rId21"/>
    <p:sldId id="270" r:id="rId22"/>
    <p:sldId id="259" r:id="rId23"/>
    <p:sldId id="271" r:id="rId24"/>
    <p:sldId id="272" r:id="rId25"/>
    <p:sldId id="273" r:id="rId26"/>
    <p:sldId id="274" r:id="rId27"/>
    <p:sldId id="260" r:id="rId28"/>
    <p:sldId id="275" r:id="rId29"/>
    <p:sldId id="281" r:id="rId30"/>
    <p:sldId id="276" r:id="rId31"/>
    <p:sldId id="279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1953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828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8421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7056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72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574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728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4585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05121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4462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0598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577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1194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1572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6166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319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9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5387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95D1B3A-7B71-4617-80F2-EDDB9EA1ADB5}" type="datetimeFigureOut">
              <a:rPr lang="de-DE" smtClean="0"/>
              <a:t>07.03.2025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C6C0FA3-909A-479C-93EB-545C8639800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1376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b="1" dirty="0" err="1">
                <a:solidFill>
                  <a:schemeClr val="accent1">
                    <a:lumMod val="75000"/>
                  </a:schemeClr>
                </a:solidFill>
                <a:latin typeface="Ink Free" panose="03080402000500000000" pitchFamily="66" charset="0"/>
              </a:rPr>
              <a:t>Salvete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  <a:latin typeface="Ink Free" panose="03080402000500000000" pitchFamily="66" charset="0"/>
              </a:rPr>
              <a:t> </a:t>
            </a:r>
            <a:br>
              <a:rPr lang="de-DE" b="1" dirty="0">
                <a:solidFill>
                  <a:schemeClr val="accent1">
                    <a:lumMod val="75000"/>
                  </a:schemeClr>
                </a:solidFill>
                <a:latin typeface="Ink Free" panose="03080402000500000000" pitchFamily="66" charset="0"/>
              </a:rPr>
            </a:br>
            <a:r>
              <a:rPr lang="de-DE" b="1" dirty="0">
                <a:solidFill>
                  <a:schemeClr val="accent1">
                    <a:lumMod val="75000"/>
                  </a:schemeClr>
                </a:solidFill>
                <a:latin typeface="Ink Free" panose="03080402000500000000" pitchFamily="66" charset="0"/>
              </a:rPr>
              <a:t>Vorstellung Latein LK – Abitur 2028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383578" y="7276264"/>
            <a:ext cx="9144000" cy="1655762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2049" name="Grafik 7" descr="Unsere Latein Lerntipps | Superpro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546" y="4936067"/>
            <a:ext cx="1550988" cy="171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859578" y="413142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8" name="Ovale Legende 7"/>
          <p:cNvSpPr/>
          <p:nvPr/>
        </p:nvSpPr>
        <p:spPr>
          <a:xfrm>
            <a:off x="5477933" y="3809998"/>
            <a:ext cx="2619862" cy="1184499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b="1" dirty="0" err="1">
                <a:latin typeface="Ink Free" panose="03080402000500000000" pitchFamily="66" charset="0"/>
              </a:rPr>
              <a:t>La</a:t>
            </a:r>
            <a:r>
              <a:rPr lang="de-DE" sz="1200" b="1" dirty="0" err="1">
                <a:solidFill>
                  <a:schemeClr val="tx1"/>
                </a:solidFill>
                <a:latin typeface="Ink Free" panose="03080402000500000000" pitchFamily="66" charset="0"/>
              </a:rPr>
              <a:t>Latein</a:t>
            </a:r>
            <a:r>
              <a:rPr lang="de-DE" sz="1200" b="1" dirty="0">
                <a:solidFill>
                  <a:schemeClr val="tx1"/>
                </a:solidFill>
                <a:latin typeface="Ink Free" panose="03080402000500000000" pitchFamily="66" charset="0"/>
              </a:rPr>
              <a:t> ist eine Weltsprache! </a:t>
            </a:r>
          </a:p>
          <a:p>
            <a:pPr algn="ctr"/>
            <a:r>
              <a:rPr lang="de-DE" sz="1200" b="1" dirty="0">
                <a:solidFill>
                  <a:schemeClr val="tx1"/>
                </a:solidFill>
                <a:latin typeface="Ink Free" panose="03080402000500000000" pitchFamily="66" charset="0"/>
              </a:rPr>
              <a:t>Also ran … </a:t>
            </a:r>
            <a:r>
              <a:rPr lang="de-DE" sz="1200" b="1" dirty="0" err="1">
                <a:solidFill>
                  <a:schemeClr val="tx1"/>
                </a:solidFill>
                <a:latin typeface="Ink Free" panose="03080402000500000000" pitchFamily="66" charset="0"/>
              </a:rPr>
              <a:t>venite</a:t>
            </a:r>
            <a:r>
              <a:rPr lang="de-DE" sz="1200" b="1" dirty="0">
                <a:solidFill>
                  <a:schemeClr val="tx1"/>
                </a:solidFill>
                <a:latin typeface="Ink Free" panose="03080402000500000000" pitchFamily="66" charset="0"/>
              </a:rPr>
              <a:t>, </a:t>
            </a:r>
            <a:r>
              <a:rPr lang="de-DE" sz="1200" b="1" dirty="0" err="1">
                <a:solidFill>
                  <a:schemeClr val="tx1"/>
                </a:solidFill>
                <a:latin typeface="Ink Free" panose="03080402000500000000" pitchFamily="66" charset="0"/>
              </a:rPr>
              <a:t>scibite</a:t>
            </a:r>
            <a:r>
              <a:rPr lang="de-DE" sz="1200" b="1" dirty="0">
                <a:solidFill>
                  <a:schemeClr val="tx1"/>
                </a:solidFill>
                <a:latin typeface="Ink Free" panose="03080402000500000000" pitchFamily="66" charset="0"/>
              </a:rPr>
              <a:t> et </a:t>
            </a:r>
            <a:r>
              <a:rPr lang="de-DE" sz="1200" b="1" dirty="0" err="1">
                <a:solidFill>
                  <a:schemeClr val="tx1"/>
                </a:solidFill>
                <a:latin typeface="Ink Free" panose="03080402000500000000" pitchFamily="66" charset="0"/>
              </a:rPr>
              <a:t>vincite</a:t>
            </a:r>
            <a:r>
              <a:rPr lang="de-DE" sz="1200" b="1" dirty="0">
                <a:solidFill>
                  <a:schemeClr val="tx1"/>
                </a:solidFill>
                <a:latin typeface="Ink Free" panose="03080402000500000000" pitchFamily="66" charset="0"/>
              </a:rPr>
              <a:t>!</a:t>
            </a:r>
            <a:endParaRPr lang="de-DE" sz="1200" b="1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126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63535"/>
            <a:ext cx="9144000" cy="1030778"/>
          </a:xfrm>
        </p:spPr>
        <p:txBody>
          <a:bodyPr>
            <a:noAutofit/>
          </a:bodyPr>
          <a:lstStyle/>
          <a:p>
            <a:r>
              <a:rPr lang="de-DE" sz="3600" b="1" dirty="0"/>
              <a:t>Latein LK – Abitur 2028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1614617"/>
            <a:ext cx="9144000" cy="3643184"/>
          </a:xfrm>
        </p:spPr>
        <p:txBody>
          <a:bodyPr>
            <a:normAutofit/>
          </a:bodyPr>
          <a:lstStyle/>
          <a:p>
            <a:pPr algn="l"/>
            <a:endParaRPr lang="de-DE" dirty="0"/>
          </a:p>
          <a:p>
            <a:pPr algn="l"/>
            <a:endParaRPr lang="de-DE" dirty="0"/>
          </a:p>
          <a:p>
            <a:pPr algn="l"/>
            <a:r>
              <a:rPr lang="de-DE" dirty="0"/>
              <a:t>Bei Rückfragen immer gerne unter </a:t>
            </a:r>
          </a:p>
          <a:p>
            <a:pPr algn="l"/>
            <a:r>
              <a:rPr lang="de-DE" dirty="0"/>
              <a:t>inderfurth@main-taunus-schule.de</a:t>
            </a:r>
          </a:p>
        </p:txBody>
      </p:sp>
    </p:spTree>
    <p:extLst>
      <p:ext uri="{BB962C8B-B14F-4D97-AF65-F5344CB8AC3E}">
        <p14:creationId xmlns:p14="http://schemas.microsoft.com/office/powerpoint/2010/main" val="13211993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4197" y="618517"/>
            <a:ext cx="11405062" cy="1596177"/>
          </a:xfrm>
        </p:spPr>
        <p:txBody>
          <a:bodyPr/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Q1 – Q3  </a:t>
            </a:r>
            <a:r>
              <a:rPr lang="de-DE" sz="3200" b="1" dirty="0">
                <a:solidFill>
                  <a:schemeClr val="accent1">
                    <a:lumMod val="75000"/>
                  </a:schemeClr>
                </a:solidFill>
              </a:rPr>
              <a:t>Themenvorgaben ausführlich</a:t>
            </a:r>
            <a:endParaRPr lang="de-DE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/>
              <a:t>Die folgenden Themenblöcke zeigen euch das jeweilige </a:t>
            </a:r>
          </a:p>
          <a:p>
            <a:pPr marL="0" indent="0">
              <a:buNone/>
            </a:pPr>
            <a:r>
              <a:rPr lang="de-DE" b="1" dirty="0"/>
              <a:t>Halbjahresthema</a:t>
            </a:r>
            <a:r>
              <a:rPr lang="de-DE" dirty="0"/>
              <a:t> und jeweils </a:t>
            </a:r>
            <a:r>
              <a:rPr lang="de-DE" b="1" dirty="0"/>
              <a:t>5 Unterthemen. </a:t>
            </a:r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dirty="0"/>
              <a:t>von den 5 Unterthemen müssen </a:t>
            </a:r>
            <a:r>
              <a:rPr lang="de-DE" b="1" dirty="0"/>
              <a:t>die ersten beiden </a:t>
            </a:r>
            <a:r>
              <a:rPr lang="de-DE" dirty="0"/>
              <a:t>behandelt werden.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ein weiteres </a:t>
            </a:r>
            <a:r>
              <a:rPr lang="de-DE" dirty="0"/>
              <a:t>Thema aus den Nummern 3-5 oder Schwerpunkte werden vom Kultusministerium vorgegeben.</a:t>
            </a:r>
          </a:p>
        </p:txBody>
      </p:sp>
    </p:spTree>
    <p:extLst>
      <p:ext uri="{BB962C8B-B14F-4D97-AF65-F5344CB8AC3E}">
        <p14:creationId xmlns:p14="http://schemas.microsoft.com/office/powerpoint/2010/main" val="2841628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Q1</a:t>
            </a:r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Rhetorik in Theorie und Praxis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Q 1. 1 Der ideale Redner, seine Macht und seine Verantwortung</a:t>
            </a:r>
          </a:p>
          <a:p>
            <a:endParaRPr lang="de-DE" b="1" dirty="0"/>
          </a:p>
          <a:p>
            <a:pPr marL="0" indent="0">
              <a:buNone/>
            </a:pPr>
            <a:r>
              <a:rPr lang="de-DE" dirty="0"/>
              <a:t>- Überreden und Überzeugen: </a:t>
            </a:r>
          </a:p>
          <a:p>
            <a:pPr marL="0" indent="0">
              <a:buNone/>
            </a:pPr>
            <a:r>
              <a:rPr lang="de-DE" dirty="0"/>
              <a:t>  Macht, Bedeutung und Verantwortung des Redners</a:t>
            </a:r>
          </a:p>
          <a:p>
            <a:pPr marL="0" indent="0">
              <a:buNone/>
            </a:pPr>
            <a:r>
              <a:rPr lang="de-DE" dirty="0"/>
              <a:t>- Ausbildung und Profil des idealen Redners</a:t>
            </a:r>
          </a:p>
          <a:p>
            <a:pPr marL="0" indent="0">
              <a:buNone/>
            </a:pPr>
            <a:r>
              <a:rPr lang="de-DE" dirty="0"/>
              <a:t>- Pflichten und Aufgaben des Redners (</a:t>
            </a:r>
            <a:r>
              <a:rPr lang="de-DE" i="1" dirty="0" err="1"/>
              <a:t>officia</a:t>
            </a:r>
            <a:r>
              <a:rPr lang="de-DE" i="1" dirty="0"/>
              <a:t> </a:t>
            </a:r>
            <a:r>
              <a:rPr lang="de-DE" i="1" dirty="0" err="1"/>
              <a:t>oratoris</a:t>
            </a:r>
            <a:r>
              <a:rPr lang="de-DE" dirty="0"/>
              <a:t>) </a:t>
            </a:r>
          </a:p>
          <a:p>
            <a:pPr marL="0" indent="0">
              <a:buNone/>
            </a:pPr>
            <a:r>
              <a:rPr lang="de-DE" dirty="0"/>
              <a:t>- Beurteilung eines Redners</a:t>
            </a:r>
          </a:p>
        </p:txBody>
      </p:sp>
    </p:spTree>
    <p:extLst>
      <p:ext uri="{BB962C8B-B14F-4D97-AF65-F5344CB8AC3E}">
        <p14:creationId xmlns:p14="http://schemas.microsoft.com/office/powerpoint/2010/main" val="8466478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Q1  Rhetorik in Theorie und Praxis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Q 1. 2 Die ideale Rede in der antiken Theorie</a:t>
            </a:r>
          </a:p>
          <a:p>
            <a:pPr marL="0" indent="0">
              <a:buNone/>
            </a:pPr>
            <a:r>
              <a:rPr lang="de-DE" dirty="0"/>
              <a:t>- Arten der Rede (</a:t>
            </a:r>
            <a:r>
              <a:rPr lang="de-DE" i="1" dirty="0" err="1"/>
              <a:t>genera</a:t>
            </a:r>
            <a:r>
              <a:rPr lang="de-DE" i="1" dirty="0"/>
              <a:t> </a:t>
            </a:r>
            <a:r>
              <a:rPr lang="de-DE" i="1" dirty="0" err="1"/>
              <a:t>causarum</a:t>
            </a:r>
            <a:r>
              <a:rPr lang="de-DE" dirty="0"/>
              <a:t>), Redesituation &amp; Adressatenbezug</a:t>
            </a:r>
          </a:p>
          <a:p>
            <a:pPr marL="0" indent="0">
              <a:buNone/>
            </a:pPr>
            <a:r>
              <a:rPr lang="de-DE" dirty="0"/>
              <a:t>- Aufbau einer Rede (</a:t>
            </a:r>
            <a:r>
              <a:rPr lang="de-DE" i="1" dirty="0" err="1"/>
              <a:t>partes</a:t>
            </a:r>
            <a:r>
              <a:rPr lang="de-DE" i="1" dirty="0"/>
              <a:t> </a:t>
            </a:r>
            <a:r>
              <a:rPr lang="de-DE" i="1" dirty="0" err="1"/>
              <a:t>orationis</a:t>
            </a:r>
            <a:r>
              <a:rPr lang="de-DE" dirty="0"/>
              <a:t>) </a:t>
            </a:r>
          </a:p>
          <a:p>
            <a:pPr marL="0" indent="0">
              <a:buNone/>
            </a:pPr>
            <a:r>
              <a:rPr lang="de-DE" dirty="0"/>
              <a:t>- Stilarten (</a:t>
            </a:r>
            <a:r>
              <a:rPr lang="de-DE" i="1" dirty="0" err="1"/>
              <a:t>genera</a:t>
            </a:r>
            <a:r>
              <a:rPr lang="de-DE" i="1" dirty="0"/>
              <a:t> </a:t>
            </a:r>
            <a:r>
              <a:rPr lang="de-DE" i="1" dirty="0" err="1"/>
              <a:t>dicendi</a:t>
            </a:r>
            <a:r>
              <a:rPr lang="de-DE" dirty="0"/>
              <a:t>) und Stilqualitäten (</a:t>
            </a:r>
            <a:r>
              <a:rPr lang="de-DE" i="1" dirty="0" err="1"/>
              <a:t>virtutes</a:t>
            </a:r>
            <a:r>
              <a:rPr lang="de-DE" i="1" dirty="0"/>
              <a:t> </a:t>
            </a:r>
            <a:r>
              <a:rPr lang="de-DE" i="1" dirty="0" err="1"/>
              <a:t>dicendi</a:t>
            </a:r>
            <a:r>
              <a:rPr lang="de-DE" dirty="0"/>
              <a:t>) </a:t>
            </a:r>
          </a:p>
          <a:p>
            <a:pPr marL="0" indent="0">
              <a:buNone/>
            </a:pPr>
            <a:r>
              <a:rPr lang="de-DE" dirty="0"/>
              <a:t>- System der Vortragsstile: Stimme, Gestik und Mimik</a:t>
            </a:r>
          </a:p>
          <a:p>
            <a:pPr marL="0" indent="0">
              <a:buNone/>
            </a:pPr>
            <a:r>
              <a:rPr lang="de-DE" dirty="0"/>
              <a:t>- Tropen und Stilfiguren als rhetorische Mittel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957831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Q1  Rhetorik in Theorie und Praxis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Q 1. 3 Rhetorische Praxis in der ausgehenden Republik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- Rhetorische Praxis in der Poesie</a:t>
            </a:r>
          </a:p>
          <a:p>
            <a:pPr marL="0" indent="0">
              <a:buNone/>
            </a:pPr>
            <a:r>
              <a:rPr lang="de-DE" dirty="0"/>
              <a:t>- Rhetorische Praxis in der Geschichtsschreibung</a:t>
            </a:r>
          </a:p>
        </p:txBody>
      </p:sp>
    </p:spTree>
    <p:extLst>
      <p:ext uri="{BB962C8B-B14F-4D97-AF65-F5344CB8AC3E}">
        <p14:creationId xmlns:p14="http://schemas.microsoft.com/office/powerpoint/2010/main" val="3392918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Q1  Rhetorik in Theorie und Praxis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Q 1. 4 Rhetorische Praxis in der Poesie</a:t>
            </a:r>
          </a:p>
          <a:p>
            <a:pPr marL="0" indent="0">
              <a:buNone/>
            </a:pPr>
            <a:r>
              <a:rPr lang="de-DE" b="1" dirty="0"/>
              <a:t>- </a:t>
            </a:r>
            <a:r>
              <a:rPr lang="de-DE" dirty="0"/>
              <a:t>Rhetorik für die Liebeskunst</a:t>
            </a:r>
          </a:p>
          <a:p>
            <a:pPr marL="0" indent="0">
              <a:buNone/>
            </a:pPr>
            <a:r>
              <a:rPr lang="de-DE" dirty="0"/>
              <a:t>- Reden zum Werben und Verführen</a:t>
            </a:r>
          </a:p>
          <a:p>
            <a:pPr marL="0" indent="0">
              <a:buNone/>
            </a:pPr>
            <a:r>
              <a:rPr lang="de-DE" dirty="0"/>
              <a:t>- </a:t>
            </a:r>
            <a:r>
              <a:rPr lang="de-DE" dirty="0" err="1"/>
              <a:t>Suasorien</a:t>
            </a:r>
            <a:r>
              <a:rPr lang="de-DE" dirty="0"/>
              <a:t> </a:t>
            </a:r>
            <a:r>
              <a:rPr lang="de-DE" i="1" dirty="0"/>
              <a:t>(Überzeugungsreden) </a:t>
            </a:r>
            <a:r>
              <a:rPr lang="de-DE" dirty="0"/>
              <a:t>zur Selbstbeeinflussung</a:t>
            </a:r>
          </a:p>
          <a:p>
            <a:pPr marL="0" indent="0">
              <a:buNone/>
            </a:pPr>
            <a:r>
              <a:rPr lang="de-DE" dirty="0"/>
              <a:t>- Reden aus Vergils </a:t>
            </a:r>
            <a:r>
              <a:rPr lang="de-DE" dirty="0" err="1"/>
              <a:t>Aeneis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317959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Q1 - Rhetorik in Theorie und Praxis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Q 1. 5 Rhetorische Praxis in der Geschichtsschreibung</a:t>
            </a:r>
          </a:p>
          <a:p>
            <a:pPr marL="0" indent="0">
              <a:buNone/>
            </a:pPr>
            <a:r>
              <a:rPr lang="de-DE" dirty="0"/>
              <a:t>- Reden in Kriegszeiten (Feldherrenreden, Durchhaltereden)</a:t>
            </a:r>
          </a:p>
          <a:p>
            <a:pPr marL="0" indent="0">
              <a:buNone/>
            </a:pPr>
            <a:r>
              <a:rPr lang="de-DE" dirty="0"/>
              <a:t>- Reden in Friedenszeiten (Senatsreden, Volksreden)</a:t>
            </a:r>
          </a:p>
          <a:p>
            <a:pPr marL="0" indent="0">
              <a:buNone/>
            </a:pPr>
            <a:r>
              <a:rPr lang="de-DE" dirty="0"/>
              <a:t>- Werbereden: Reden zur Werbung von Anhängern und Mitkämpfern</a:t>
            </a:r>
          </a:p>
          <a:p>
            <a:pPr marL="0" indent="0">
              <a:buNone/>
            </a:pPr>
            <a:r>
              <a:rPr lang="de-DE" dirty="0"/>
              <a:t>- Rededuelle</a:t>
            </a:r>
          </a:p>
          <a:p>
            <a:pPr marL="0" indent="0">
              <a:buNone/>
            </a:pPr>
            <a:r>
              <a:rPr lang="de-DE" dirty="0"/>
              <a:t>- die rhetorische Praxis in der Geschichtsschreibung des Livius</a:t>
            </a:r>
          </a:p>
        </p:txBody>
      </p:sp>
    </p:spTree>
    <p:extLst>
      <p:ext uri="{BB962C8B-B14F-4D97-AF65-F5344CB8AC3E}">
        <p14:creationId xmlns:p14="http://schemas.microsoft.com/office/powerpoint/2010/main" val="356613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>
                <a:solidFill>
                  <a:srgbClr val="C00000"/>
                </a:solidFill>
              </a:rPr>
              <a:t>Q2 - Individuum und Gemeinschaft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Q 2. 1 Das Individuum und die Gemeinschaft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- der Mensch als </a:t>
            </a:r>
            <a:r>
              <a:rPr lang="de-DE" i="1" dirty="0" err="1"/>
              <a:t>animal</a:t>
            </a:r>
            <a:r>
              <a:rPr lang="de-DE" i="1" dirty="0"/>
              <a:t> </a:t>
            </a:r>
            <a:r>
              <a:rPr lang="de-DE" i="1" dirty="0" err="1"/>
              <a:t>sociale</a:t>
            </a:r>
            <a:r>
              <a:rPr lang="de-DE" dirty="0"/>
              <a:t>: </a:t>
            </a:r>
          </a:p>
          <a:p>
            <a:pPr marL="0" indent="0">
              <a:buNone/>
            </a:pPr>
            <a:r>
              <a:rPr lang="de-DE" dirty="0"/>
              <a:t>      seine Rechte und Pflichten in der Mitgestaltung des Gemeinwesens</a:t>
            </a:r>
          </a:p>
          <a:p>
            <a:pPr marL="0" indent="0">
              <a:buNone/>
            </a:pPr>
            <a:r>
              <a:rPr lang="de-DE" dirty="0"/>
              <a:t>- Staatsdefinitionen und Staatsformen</a:t>
            </a:r>
          </a:p>
          <a:p>
            <a:pPr>
              <a:buFontTx/>
              <a:buChar char="-"/>
            </a:pPr>
            <a:r>
              <a:rPr lang="de-DE" dirty="0"/>
              <a:t>Macht und Verantwortung des idealen „Staatsmannes“ </a:t>
            </a:r>
          </a:p>
          <a:p>
            <a:pPr>
              <a:buFontTx/>
              <a:buChar char="-"/>
            </a:pPr>
            <a:r>
              <a:rPr lang="de-DE" dirty="0" err="1"/>
              <a:t>Aeneas</a:t>
            </a:r>
            <a:r>
              <a:rPr lang="de-DE" dirty="0"/>
              <a:t> – der Prototyp des augusteischen „Staatsmannes“?</a:t>
            </a:r>
          </a:p>
        </p:txBody>
      </p:sp>
    </p:spTree>
    <p:extLst>
      <p:ext uri="{BB962C8B-B14F-4D97-AF65-F5344CB8AC3E}">
        <p14:creationId xmlns:p14="http://schemas.microsoft.com/office/powerpoint/2010/main" val="11903064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>
                <a:solidFill>
                  <a:srgbClr val="C00000"/>
                </a:solidFill>
              </a:rPr>
              <a:t>Q2 Individuum und Gemeinschaft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/>
              <a:t>Q 2. 2 Staatspräsentation und Staatsinterpretation im </a:t>
            </a:r>
            <a:r>
              <a:rPr lang="de-DE" b="1" dirty="0" err="1"/>
              <a:t>Prinzipat</a:t>
            </a:r>
            <a:endParaRPr lang="de-DE" b="1" dirty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r>
              <a:rPr lang="de-DE" b="1" dirty="0"/>
              <a:t>- </a:t>
            </a:r>
            <a:r>
              <a:rPr lang="de-DE" dirty="0" err="1"/>
              <a:t>auctoritas</a:t>
            </a:r>
            <a:r>
              <a:rPr lang="de-DE" dirty="0"/>
              <a:t> und </a:t>
            </a:r>
            <a:r>
              <a:rPr lang="de-DE" dirty="0" err="1"/>
              <a:t>potestas</a:t>
            </a:r>
            <a:r>
              <a:rPr lang="de-DE" dirty="0"/>
              <a:t>: Legitimation des augusteischen </a:t>
            </a:r>
            <a:r>
              <a:rPr lang="de-DE" dirty="0" err="1"/>
              <a:t>Prinzipats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- Lob und Ironie </a:t>
            </a:r>
          </a:p>
          <a:p>
            <a:pPr>
              <a:buFontTx/>
              <a:buChar char="-"/>
            </a:pPr>
            <a:r>
              <a:rPr lang="de-DE" dirty="0"/>
              <a:t>der augusteische Staat in der Dichtung Ovid</a:t>
            </a:r>
          </a:p>
          <a:p>
            <a:pPr>
              <a:buFontTx/>
              <a:buChar char="-"/>
            </a:pPr>
            <a:r>
              <a:rPr lang="de-DE" dirty="0"/>
              <a:t>Rom-Idee: Geschichtskonstruktion und -prophetie in der Dichtung Vergils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2571690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>
                <a:solidFill>
                  <a:srgbClr val="C00000"/>
                </a:solidFill>
              </a:rPr>
              <a:t>Q2 Individuum und Gemeinschaft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b="1" dirty="0"/>
              <a:t>Q 2. 3 Engagement in der Gemeinschaft oder Rückzug ins Private?</a:t>
            </a:r>
          </a:p>
          <a:p>
            <a:pPr marL="0" indent="0">
              <a:buNone/>
            </a:pPr>
            <a:endParaRPr lang="de-DE" b="1" dirty="0"/>
          </a:p>
          <a:p>
            <a:pPr>
              <a:buFontTx/>
              <a:buChar char="-"/>
            </a:pPr>
            <a:r>
              <a:rPr lang="de-DE" dirty="0"/>
              <a:t>Aufgaben und Pflichten des Bürgers </a:t>
            </a:r>
          </a:p>
          <a:p>
            <a:pPr marL="0" indent="0">
              <a:buNone/>
            </a:pPr>
            <a:r>
              <a:rPr lang="de-DE" dirty="0"/>
              <a:t> 	im Spannungsfeld von </a:t>
            </a:r>
            <a:r>
              <a:rPr lang="de-DE" dirty="0" err="1"/>
              <a:t>vita</a:t>
            </a:r>
            <a:r>
              <a:rPr lang="de-DE" dirty="0"/>
              <a:t> </a:t>
            </a:r>
            <a:r>
              <a:rPr lang="de-DE" dirty="0" err="1"/>
              <a:t>publica</a:t>
            </a:r>
            <a:r>
              <a:rPr lang="de-DE" dirty="0"/>
              <a:t> und </a:t>
            </a:r>
            <a:r>
              <a:rPr lang="de-DE" dirty="0" err="1"/>
              <a:t>vita</a:t>
            </a:r>
            <a:r>
              <a:rPr lang="de-DE" dirty="0"/>
              <a:t> </a:t>
            </a:r>
            <a:r>
              <a:rPr lang="de-DE" dirty="0" err="1"/>
              <a:t>privata</a:t>
            </a:r>
            <a:endParaRPr lang="de-DE" dirty="0"/>
          </a:p>
          <a:p>
            <a:pPr marL="0" indent="0">
              <a:buNone/>
            </a:pPr>
            <a:r>
              <a:rPr lang="de-DE" dirty="0"/>
              <a:t>- elegische Liebe statt bürgerlichen Engagements?</a:t>
            </a:r>
          </a:p>
          <a:p>
            <a:pPr>
              <a:buFontTx/>
              <a:buChar char="-"/>
            </a:pPr>
            <a:r>
              <a:rPr lang="de-DE" dirty="0"/>
              <a:t>die Tragödie des </a:t>
            </a:r>
            <a:r>
              <a:rPr lang="de-DE" dirty="0" err="1"/>
              <a:t>Aeneas</a:t>
            </a:r>
            <a:r>
              <a:rPr lang="de-DE" dirty="0"/>
              <a:t> 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sz="2400" dirty="0"/>
              <a:t>im Spannungsfeld zwischen seiner Liebe zu Dido und seinem </a:t>
            </a:r>
            <a:r>
              <a:rPr lang="de-DE" sz="2400" dirty="0" err="1"/>
              <a:t>fatum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467906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Latein LK – Abitur 2023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Nicht nur für die </a:t>
            </a:r>
            <a:r>
              <a:rPr lang="de-DE" dirty="0" err="1">
                <a:solidFill>
                  <a:schemeClr val="accent1"/>
                </a:solidFill>
              </a:rPr>
              <a:t>optimi</a:t>
            </a:r>
            <a:r>
              <a:rPr lang="de-DE" dirty="0"/>
              <a:t> und </a:t>
            </a:r>
            <a:r>
              <a:rPr lang="de-DE" dirty="0" err="1">
                <a:solidFill>
                  <a:srgbClr val="FF0000"/>
                </a:solidFill>
              </a:rPr>
              <a:t>optimae</a:t>
            </a:r>
            <a:r>
              <a:rPr lang="de-DE" dirty="0"/>
              <a:t> </a:t>
            </a:r>
            <a:r>
              <a:rPr lang="de-DE" dirty="0" err="1"/>
              <a:t>linguae</a:t>
            </a:r>
            <a:r>
              <a:rPr lang="de-DE" dirty="0"/>
              <a:t> </a:t>
            </a:r>
            <a:r>
              <a:rPr lang="de-DE" dirty="0" err="1"/>
              <a:t>Latinae</a:t>
            </a:r>
            <a:endParaRPr lang="de-DE" dirty="0"/>
          </a:p>
          <a:p>
            <a:endParaRPr lang="de-DE" dirty="0"/>
          </a:p>
          <a:p>
            <a:r>
              <a:rPr lang="de-DE" dirty="0"/>
              <a:t>… Latein - mit </a:t>
            </a:r>
            <a:r>
              <a:rPr lang="de-DE" dirty="0">
                <a:solidFill>
                  <a:schemeClr val="accent5"/>
                </a:solidFill>
              </a:rPr>
              <a:t>Hirn</a:t>
            </a:r>
            <a:r>
              <a:rPr lang="de-DE" dirty="0"/>
              <a:t>, </a:t>
            </a:r>
            <a:r>
              <a:rPr lang="de-DE" dirty="0">
                <a:solidFill>
                  <a:srgbClr val="C00000"/>
                </a:solidFill>
              </a:rPr>
              <a:t>Herz</a:t>
            </a:r>
            <a:r>
              <a:rPr lang="de-DE" dirty="0"/>
              <a:t> und </a:t>
            </a:r>
            <a:r>
              <a:rPr lang="de-DE" dirty="0">
                <a:solidFill>
                  <a:schemeClr val="accent6">
                    <a:lumMod val="75000"/>
                  </a:schemeClr>
                </a:solidFill>
              </a:rPr>
              <a:t>Humor</a:t>
            </a:r>
            <a:r>
              <a:rPr lang="de-DE" dirty="0"/>
              <a:t> sicher durch das Abitur…</a:t>
            </a:r>
          </a:p>
        </p:txBody>
      </p:sp>
    </p:spTree>
    <p:extLst>
      <p:ext uri="{BB962C8B-B14F-4D97-AF65-F5344CB8AC3E}">
        <p14:creationId xmlns:p14="http://schemas.microsoft.com/office/powerpoint/2010/main" val="1131471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>
                <a:solidFill>
                  <a:srgbClr val="C00000"/>
                </a:solidFill>
              </a:rPr>
              <a:t>Q2 Individuum und Gemeinschaft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Q 2. 4 Überleben in und außerhalb der </a:t>
            </a:r>
            <a:r>
              <a:rPr lang="de-DE" b="1" i="1" dirty="0" err="1"/>
              <a:t>patria</a:t>
            </a:r>
            <a:r>
              <a:rPr lang="de-DE" b="1" dirty="0"/>
              <a:t> (Heimat)</a:t>
            </a:r>
          </a:p>
          <a:p>
            <a:pPr marL="0" indent="0">
              <a:buNone/>
            </a:pPr>
            <a:endParaRPr lang="de-DE" b="1" dirty="0"/>
          </a:p>
          <a:p>
            <a:pPr>
              <a:buFontTx/>
              <a:buChar char="-"/>
            </a:pPr>
            <a:r>
              <a:rPr lang="de-DE" dirty="0"/>
              <a:t>Selbstrechtfertigung und Klage in der Verbannung </a:t>
            </a:r>
          </a:p>
          <a:p>
            <a:pPr>
              <a:buFontTx/>
              <a:buChar char="-"/>
            </a:pPr>
            <a:r>
              <a:rPr lang="de-DE" dirty="0"/>
              <a:t>Leben und Überleben im repressiven Untertanenstaat der Kaiserzeit</a:t>
            </a:r>
          </a:p>
          <a:p>
            <a:pPr>
              <a:buFontTx/>
              <a:buChar char="-"/>
            </a:pPr>
            <a:r>
              <a:rPr lang="de-DE" dirty="0" err="1"/>
              <a:t>Aeneas</a:t>
            </a:r>
            <a:r>
              <a:rPr lang="de-DE" dirty="0"/>
              <a:t> </a:t>
            </a:r>
            <a:r>
              <a:rPr lang="de-DE" i="1" dirty="0" err="1"/>
              <a:t>profugus</a:t>
            </a:r>
            <a:r>
              <a:rPr lang="de-DE" i="1" dirty="0"/>
              <a:t> (</a:t>
            </a:r>
            <a:r>
              <a:rPr lang="de-DE" dirty="0"/>
              <a:t>Flüchtling</a:t>
            </a:r>
            <a:r>
              <a:rPr lang="de-DE" i="1" dirty="0"/>
              <a:t>)</a:t>
            </a:r>
            <a:r>
              <a:rPr lang="de-DE" dirty="0"/>
              <a:t> – auf dem Weg in die neue Heimat?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613428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de-DE" b="1" dirty="0">
                <a:solidFill>
                  <a:srgbClr val="C00000"/>
                </a:solidFill>
              </a:rPr>
              <a:t>Q2 Individuum und Gemeinschaft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32622" cy="4351338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Q 2. 5 </a:t>
            </a:r>
            <a:r>
              <a:rPr lang="de-DE" b="1" dirty="0" err="1"/>
              <a:t>humanitas</a:t>
            </a:r>
            <a:r>
              <a:rPr lang="de-DE" b="1" dirty="0"/>
              <a:t> im Spannungsfeld von Individuum und Gemeinschaft</a:t>
            </a:r>
          </a:p>
          <a:p>
            <a:pPr marL="0" indent="0">
              <a:buNone/>
            </a:pPr>
            <a:endParaRPr lang="de-DE" b="1" dirty="0"/>
          </a:p>
          <a:p>
            <a:pPr>
              <a:buFontTx/>
              <a:buChar char="-"/>
            </a:pPr>
            <a:r>
              <a:rPr lang="de-DE" i="1" dirty="0" err="1"/>
              <a:t>bellum</a:t>
            </a:r>
            <a:r>
              <a:rPr lang="de-DE" i="1" dirty="0"/>
              <a:t> </a:t>
            </a:r>
            <a:r>
              <a:rPr lang="de-DE" i="1" dirty="0" err="1"/>
              <a:t>iustum</a:t>
            </a:r>
            <a:r>
              <a:rPr lang="de-DE" i="1" dirty="0"/>
              <a:t> </a:t>
            </a:r>
            <a:r>
              <a:rPr lang="de-DE" dirty="0"/>
              <a:t>als Ausdruck römischen Selbstverständnisses und Ordnungsanspruchs</a:t>
            </a:r>
          </a:p>
          <a:p>
            <a:pPr>
              <a:buFontTx/>
              <a:buChar char="-"/>
            </a:pPr>
            <a:r>
              <a:rPr lang="de-DE" dirty="0" err="1"/>
              <a:t>humanitas</a:t>
            </a:r>
            <a:r>
              <a:rPr lang="de-DE" dirty="0"/>
              <a:t> im Spannungsfeld von </a:t>
            </a:r>
            <a:r>
              <a:rPr lang="de-DE" i="1" dirty="0" err="1"/>
              <a:t>libertas</a:t>
            </a:r>
            <a:r>
              <a:rPr lang="de-DE" dirty="0"/>
              <a:t> und </a:t>
            </a:r>
            <a:r>
              <a:rPr lang="de-DE" i="1" dirty="0" err="1"/>
              <a:t>servitus</a:t>
            </a:r>
            <a:r>
              <a:rPr lang="de-DE" dirty="0"/>
              <a:t> bzw. </a:t>
            </a:r>
            <a:r>
              <a:rPr lang="de-DE" i="1" dirty="0" err="1"/>
              <a:t>aequitas</a:t>
            </a:r>
            <a:r>
              <a:rPr lang="de-DE" dirty="0"/>
              <a:t> und </a:t>
            </a:r>
            <a:r>
              <a:rPr lang="de-DE" dirty="0" err="1"/>
              <a:t>iniquitas</a:t>
            </a:r>
            <a:r>
              <a:rPr lang="de-DE" dirty="0"/>
              <a:t> </a:t>
            </a:r>
          </a:p>
          <a:p>
            <a:pPr>
              <a:buFontTx/>
              <a:buChar char="-"/>
            </a:pPr>
            <a:r>
              <a:rPr lang="de-DE" dirty="0" err="1"/>
              <a:t>Aeneas</a:t>
            </a:r>
            <a:r>
              <a:rPr lang="de-DE" dirty="0"/>
              <a:t> als Krieger – im Konflikt zwischen </a:t>
            </a:r>
            <a:r>
              <a:rPr lang="de-DE" i="1" dirty="0" err="1"/>
              <a:t>ira</a:t>
            </a:r>
            <a:r>
              <a:rPr lang="de-DE" i="1" dirty="0"/>
              <a:t>, </a:t>
            </a:r>
            <a:r>
              <a:rPr lang="de-DE" i="1" dirty="0" err="1"/>
              <a:t>pietas</a:t>
            </a:r>
            <a:r>
              <a:rPr lang="de-DE" i="1" dirty="0"/>
              <a:t> und </a:t>
            </a:r>
            <a:r>
              <a:rPr lang="de-DE" i="1" dirty="0" err="1"/>
              <a:t>clementia</a:t>
            </a:r>
            <a:endParaRPr lang="de-DE" b="1" i="1" dirty="0"/>
          </a:p>
        </p:txBody>
      </p:sp>
    </p:spTree>
    <p:extLst>
      <p:ext uri="{BB962C8B-B14F-4D97-AF65-F5344CB8AC3E}">
        <p14:creationId xmlns:p14="http://schemas.microsoft.com/office/powerpoint/2010/main" val="415301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07684" cy="1325563"/>
          </a:xfrm>
        </p:spPr>
        <p:txBody>
          <a:bodyPr>
            <a:normAutofit/>
          </a:bodyPr>
          <a:lstStyle/>
          <a:p>
            <a:pPr algn="l"/>
            <a:r>
              <a:rPr lang="de-DE" sz="3200" b="1" dirty="0">
                <a:solidFill>
                  <a:schemeClr val="accent6">
                    <a:lumMod val="50000"/>
                  </a:schemeClr>
                </a:solidFill>
              </a:rPr>
              <a:t>Q3 Philosophie als Lehre und Lebenshilfe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Q 3. 1 Leben nach dem Ideal –die Lehren der Stoa</a:t>
            </a:r>
          </a:p>
          <a:p>
            <a:pPr>
              <a:buFontTx/>
              <a:buChar char="-"/>
            </a:pPr>
            <a:r>
              <a:rPr lang="de-DE" dirty="0"/>
              <a:t>der Mensch als </a:t>
            </a:r>
            <a:r>
              <a:rPr lang="de-DE" i="1" dirty="0" err="1"/>
              <a:t>animal</a:t>
            </a:r>
            <a:r>
              <a:rPr lang="de-DE" i="1" dirty="0"/>
              <a:t> rationale </a:t>
            </a:r>
            <a:r>
              <a:rPr lang="de-DE" dirty="0"/>
              <a:t>und Mittelpunkt des Kosmos</a:t>
            </a:r>
          </a:p>
          <a:p>
            <a:pPr>
              <a:buFontTx/>
              <a:buChar char="-"/>
            </a:pPr>
            <a:r>
              <a:rPr lang="de-DE" dirty="0"/>
              <a:t>Bestimmung der Normen sittlichen Verhaltens (</a:t>
            </a:r>
            <a:r>
              <a:rPr lang="de-DE" i="1" dirty="0" err="1"/>
              <a:t>secundum</a:t>
            </a:r>
            <a:r>
              <a:rPr lang="de-DE" i="1" dirty="0"/>
              <a:t> </a:t>
            </a:r>
            <a:r>
              <a:rPr lang="de-DE" i="1" dirty="0" err="1"/>
              <a:t>naturam</a:t>
            </a:r>
            <a:r>
              <a:rPr lang="de-DE" i="1" dirty="0"/>
              <a:t> vivere, </a:t>
            </a:r>
            <a:r>
              <a:rPr lang="de-DE" i="1" dirty="0" err="1"/>
              <a:t>summum</a:t>
            </a:r>
            <a:r>
              <a:rPr lang="de-DE" i="1" dirty="0"/>
              <a:t> </a:t>
            </a:r>
            <a:r>
              <a:rPr lang="de-DE" i="1" dirty="0" err="1"/>
              <a:t>bonum</a:t>
            </a:r>
            <a:r>
              <a:rPr lang="de-DE" i="1" dirty="0"/>
              <a:t>, </a:t>
            </a:r>
            <a:r>
              <a:rPr lang="de-DE" i="1" dirty="0" err="1"/>
              <a:t>utile</a:t>
            </a:r>
            <a:r>
              <a:rPr lang="de-DE" i="1" dirty="0"/>
              <a:t> – </a:t>
            </a:r>
            <a:r>
              <a:rPr lang="de-DE" i="1" dirty="0" err="1"/>
              <a:t>honestum</a:t>
            </a:r>
            <a:r>
              <a:rPr lang="de-DE" i="1" dirty="0"/>
              <a:t>, sapiens</a:t>
            </a:r>
            <a:r>
              <a:rPr lang="de-DE" dirty="0"/>
              <a:t>) </a:t>
            </a:r>
          </a:p>
          <a:p>
            <a:pPr>
              <a:buFontTx/>
              <a:buChar char="-"/>
            </a:pPr>
            <a:r>
              <a:rPr lang="de-DE" dirty="0"/>
              <a:t>die Affekten- und Güterlehre der Stoa</a:t>
            </a:r>
          </a:p>
          <a:p>
            <a:pPr>
              <a:buFontTx/>
              <a:buChar char="-"/>
            </a:pPr>
            <a:r>
              <a:rPr lang="de-DE" i="1" dirty="0" err="1"/>
              <a:t>humanitas</a:t>
            </a:r>
            <a:r>
              <a:rPr lang="de-DE" dirty="0"/>
              <a:t>: Mensch als </a:t>
            </a:r>
            <a:r>
              <a:rPr lang="de-DE" i="1" dirty="0" err="1"/>
              <a:t>animal</a:t>
            </a:r>
            <a:r>
              <a:rPr lang="de-DE" i="1" dirty="0"/>
              <a:t> </a:t>
            </a:r>
            <a:r>
              <a:rPr lang="de-DE" i="1" dirty="0" err="1"/>
              <a:t>sociale</a:t>
            </a:r>
            <a:r>
              <a:rPr lang="de-DE" i="1" dirty="0"/>
              <a:t> </a:t>
            </a:r>
            <a:r>
              <a:rPr lang="de-DE" dirty="0"/>
              <a:t>im Spannungsfeld zwischen </a:t>
            </a:r>
            <a:r>
              <a:rPr lang="de-DE" i="1" dirty="0" err="1"/>
              <a:t>vita</a:t>
            </a:r>
            <a:r>
              <a:rPr lang="de-DE" dirty="0"/>
              <a:t> </a:t>
            </a:r>
            <a:r>
              <a:rPr lang="de-DE" i="1" dirty="0" err="1"/>
              <a:t>activa</a:t>
            </a:r>
            <a:r>
              <a:rPr lang="de-DE" dirty="0"/>
              <a:t> und </a:t>
            </a:r>
            <a:r>
              <a:rPr lang="de-DE" i="1" dirty="0" err="1"/>
              <a:t>vita</a:t>
            </a:r>
            <a:r>
              <a:rPr lang="de-DE" i="1" dirty="0"/>
              <a:t> </a:t>
            </a:r>
            <a:r>
              <a:rPr lang="de-DE" i="1" dirty="0" err="1"/>
              <a:t>contemplativa</a:t>
            </a:r>
            <a:endParaRPr lang="de-DE" b="1" i="1" dirty="0"/>
          </a:p>
        </p:txBody>
      </p:sp>
    </p:spTree>
    <p:extLst>
      <p:ext uri="{BB962C8B-B14F-4D97-AF65-F5344CB8AC3E}">
        <p14:creationId xmlns:p14="http://schemas.microsoft.com/office/powerpoint/2010/main" val="1028095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200" b="1" dirty="0">
                <a:solidFill>
                  <a:schemeClr val="accent6">
                    <a:lumMod val="50000"/>
                  </a:schemeClr>
                </a:solidFill>
              </a:rPr>
              <a:t>Q3 Philosophie als Lehre und Lebenshilfe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Q 3. 2 Leben nach Interessenlage </a:t>
            </a:r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die Lehren Epikurs</a:t>
            </a:r>
          </a:p>
          <a:p>
            <a:pPr>
              <a:buFontTx/>
              <a:buChar char="-"/>
            </a:pPr>
            <a:r>
              <a:rPr lang="de-DE" dirty="0"/>
              <a:t>Welt- und Menschenbild  </a:t>
            </a:r>
          </a:p>
          <a:p>
            <a:pPr>
              <a:buFontTx/>
              <a:buChar char="-"/>
            </a:pPr>
            <a:r>
              <a:rPr lang="de-DE" dirty="0"/>
              <a:t>Eudämonie und </a:t>
            </a:r>
            <a:r>
              <a:rPr lang="de-DE" i="1" dirty="0" err="1"/>
              <a:t>voluptas</a:t>
            </a:r>
            <a:endParaRPr lang="de-DE" i="1" dirty="0"/>
          </a:p>
          <a:p>
            <a:pPr>
              <a:buFontTx/>
              <a:buChar char="-"/>
            </a:pPr>
            <a:r>
              <a:rPr lang="de-DE" dirty="0"/>
              <a:t>die Rolle der Vernunft</a:t>
            </a:r>
          </a:p>
          <a:p>
            <a:pPr>
              <a:buFontTx/>
              <a:buChar char="-"/>
            </a:pPr>
            <a:r>
              <a:rPr lang="de-DE" dirty="0"/>
              <a:t>Leben im Verborgenen?</a:t>
            </a:r>
          </a:p>
        </p:txBody>
      </p:sp>
    </p:spTree>
    <p:extLst>
      <p:ext uri="{BB962C8B-B14F-4D97-AF65-F5344CB8AC3E}">
        <p14:creationId xmlns:p14="http://schemas.microsoft.com/office/powerpoint/2010/main" val="345853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200" b="1" dirty="0">
                <a:solidFill>
                  <a:schemeClr val="accent6">
                    <a:lumMod val="50000"/>
                  </a:schemeClr>
                </a:solidFill>
              </a:rPr>
              <a:t>Q3 Philosophie als Lehre und Lebenshilfe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Q 3. 3 Freiheit und Determinismus</a:t>
            </a:r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innere und äußere Freiheit</a:t>
            </a:r>
          </a:p>
          <a:p>
            <a:pPr>
              <a:buFontTx/>
              <a:buChar char="-"/>
            </a:pPr>
            <a:r>
              <a:rPr lang="de-DE" dirty="0"/>
              <a:t>Schicksal und Willensfreiheit</a:t>
            </a:r>
          </a:p>
          <a:p>
            <a:pPr>
              <a:buFontTx/>
              <a:buChar char="-"/>
            </a:pPr>
            <a:r>
              <a:rPr lang="de-DE" dirty="0"/>
              <a:t>Religionsverständnis der Römer</a:t>
            </a:r>
          </a:p>
          <a:p>
            <a:pPr>
              <a:buFontTx/>
              <a:buChar char="-"/>
            </a:pPr>
            <a:r>
              <a:rPr lang="de-DE" dirty="0"/>
              <a:t>Gottesvorstellungen der Stoa und des Epikureismus im Vergleich</a:t>
            </a:r>
          </a:p>
          <a:p>
            <a:pPr>
              <a:buFontTx/>
              <a:buChar char="-"/>
            </a:pPr>
            <a:r>
              <a:rPr lang="de-DE" dirty="0"/>
              <a:t>Bedeutung des </a:t>
            </a:r>
            <a:r>
              <a:rPr lang="de-DE" i="1" dirty="0" err="1"/>
              <a:t>fatum</a:t>
            </a:r>
            <a:r>
              <a:rPr lang="de-DE" dirty="0"/>
              <a:t> bei Vergil</a:t>
            </a:r>
          </a:p>
        </p:txBody>
      </p:sp>
    </p:spTree>
    <p:extLst>
      <p:ext uri="{BB962C8B-B14F-4D97-AF65-F5344CB8AC3E}">
        <p14:creationId xmlns:p14="http://schemas.microsoft.com/office/powerpoint/2010/main" val="3786195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200" b="1" dirty="0">
                <a:solidFill>
                  <a:schemeClr val="accent6">
                    <a:lumMod val="50000"/>
                  </a:schemeClr>
                </a:solidFill>
              </a:rPr>
              <a:t>Q3 Philosophie als Lehre und Lebenshilfe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Q 3. 4 Menschliche Grunderfahrungen und sittliches Handeln</a:t>
            </a:r>
          </a:p>
          <a:p>
            <a:pPr marL="0" indent="0">
              <a:buNone/>
            </a:pPr>
            <a:endParaRPr lang="de-DE" b="1" dirty="0"/>
          </a:p>
          <a:p>
            <a:pPr>
              <a:buFontTx/>
              <a:buChar char="-"/>
            </a:pPr>
            <a:r>
              <a:rPr lang="de-DE" dirty="0"/>
              <a:t>Glück und Unglück</a:t>
            </a:r>
          </a:p>
          <a:p>
            <a:pPr>
              <a:buFontTx/>
              <a:buChar char="-"/>
            </a:pPr>
            <a:r>
              <a:rPr lang="de-DE" dirty="0"/>
              <a:t>Zeit, Tod und Unsterblichkeit </a:t>
            </a:r>
          </a:p>
          <a:p>
            <a:pPr>
              <a:buFontTx/>
              <a:buChar char="-"/>
            </a:pPr>
            <a:r>
              <a:rPr lang="de-DE" dirty="0"/>
              <a:t>Heimat und Reisen, Flucht und Verbannung  </a:t>
            </a:r>
          </a:p>
          <a:p>
            <a:pPr>
              <a:buFontTx/>
              <a:buChar char="-"/>
            </a:pPr>
            <a:r>
              <a:rPr lang="de-DE" dirty="0"/>
              <a:t>Freundschaft und Liebe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9099818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2385" y="618517"/>
            <a:ext cx="10895841" cy="1596177"/>
          </a:xfrm>
        </p:spPr>
        <p:txBody>
          <a:bodyPr/>
          <a:lstStyle/>
          <a:p>
            <a:pPr algn="l"/>
            <a:r>
              <a:rPr lang="de-DE" sz="3200" b="1" dirty="0">
                <a:solidFill>
                  <a:schemeClr val="accent6">
                    <a:lumMod val="50000"/>
                  </a:schemeClr>
                </a:solidFill>
              </a:rPr>
              <a:t>Q3 Philosophie als Lehre und Lebenshilfe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Q 3. 5 Philosophie und Historiographie</a:t>
            </a:r>
          </a:p>
          <a:p>
            <a:pPr marL="0" indent="0">
              <a:buNone/>
            </a:pPr>
            <a:endParaRPr lang="de-DE" b="1" dirty="0"/>
          </a:p>
          <a:p>
            <a:pPr>
              <a:buFontTx/>
              <a:buChar char="-"/>
            </a:pPr>
            <a:r>
              <a:rPr lang="de-DE" dirty="0"/>
              <a:t>die Biographie: Lebensbeschreibung anhand von </a:t>
            </a:r>
            <a:r>
              <a:rPr lang="de-DE" dirty="0" err="1"/>
              <a:t>virtutes</a:t>
            </a:r>
            <a:r>
              <a:rPr lang="de-DE" dirty="0"/>
              <a:t> und </a:t>
            </a:r>
            <a:r>
              <a:rPr lang="de-DE" dirty="0" err="1"/>
              <a:t>vitia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historische </a:t>
            </a:r>
            <a:r>
              <a:rPr lang="de-DE" i="1" dirty="0" err="1"/>
              <a:t>exempla</a:t>
            </a:r>
            <a:r>
              <a:rPr lang="de-DE" dirty="0"/>
              <a:t> zur moralischen Erziehung  </a:t>
            </a:r>
          </a:p>
          <a:p>
            <a:pPr>
              <a:buFontTx/>
              <a:buChar char="-"/>
            </a:pPr>
            <a:r>
              <a:rPr lang="de-DE" dirty="0"/>
              <a:t>altrömische vs. philosophische </a:t>
            </a:r>
            <a:r>
              <a:rPr lang="de-DE" i="1" dirty="0" err="1"/>
              <a:t>virtutes</a:t>
            </a:r>
            <a:endParaRPr lang="de-DE" i="1" dirty="0"/>
          </a:p>
          <a:p>
            <a:pPr>
              <a:buFontTx/>
              <a:buChar char="-"/>
            </a:pPr>
            <a:r>
              <a:rPr lang="de-DE" dirty="0"/>
              <a:t>die Dekadenztheorie Sallusts</a:t>
            </a:r>
          </a:p>
        </p:txBody>
      </p:sp>
    </p:spTree>
    <p:extLst>
      <p:ext uri="{BB962C8B-B14F-4D97-AF65-F5344CB8AC3E}">
        <p14:creationId xmlns:p14="http://schemas.microsoft.com/office/powerpoint/2010/main" val="4299552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1" y="365125"/>
            <a:ext cx="11080864" cy="1325563"/>
          </a:xfrm>
        </p:spPr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Q4 </a:t>
            </a:r>
            <a:r>
              <a:rPr lang="de-DE" sz="2800" dirty="0" err="1">
                <a:solidFill>
                  <a:schemeClr val="accent2">
                    <a:lumMod val="75000"/>
                  </a:schemeClr>
                </a:solidFill>
              </a:rPr>
              <a:t>Romanitas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 und </a:t>
            </a:r>
            <a:r>
              <a:rPr lang="de-DE" sz="2800" dirty="0" err="1">
                <a:solidFill>
                  <a:schemeClr val="accent2">
                    <a:lumMod val="75000"/>
                  </a:schemeClr>
                </a:solidFill>
              </a:rPr>
              <a:t>Latinitas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 - Roms Erbe für Europa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Q 4. 1 Literarische Rezeption antiker Latinität</a:t>
            </a:r>
          </a:p>
          <a:p>
            <a:pPr marL="0" indent="0">
              <a:buNone/>
            </a:pPr>
            <a:endParaRPr lang="de-DE" b="1" dirty="0"/>
          </a:p>
          <a:p>
            <a:pPr>
              <a:buFontTx/>
              <a:buChar char="-"/>
            </a:pPr>
            <a:r>
              <a:rPr lang="de-DE" dirty="0"/>
              <a:t>Liebe, Wandel und Natur in der antiken Poesie </a:t>
            </a:r>
          </a:p>
          <a:p>
            <a:pPr>
              <a:buFontTx/>
              <a:buChar char="-"/>
            </a:pPr>
            <a:r>
              <a:rPr lang="de-DE" dirty="0"/>
              <a:t>Liebeslieder und Vagantenlyrik des Mittelalters</a:t>
            </a:r>
          </a:p>
          <a:p>
            <a:pPr>
              <a:buFontTx/>
              <a:buChar char="-"/>
            </a:pPr>
            <a:r>
              <a:rPr lang="de-DE" dirty="0"/>
              <a:t>Metamorphosen im mittelalterlichen Gewand </a:t>
            </a:r>
          </a:p>
          <a:p>
            <a:pPr>
              <a:buFontTx/>
              <a:buChar char="-"/>
            </a:pPr>
            <a:r>
              <a:rPr lang="de-DE" dirty="0"/>
              <a:t>Mensch und Welt, Natur und Natürlichkeit im Renaissance </a:t>
            </a:r>
          </a:p>
          <a:p>
            <a:pPr>
              <a:buFontTx/>
              <a:buChar char="-"/>
            </a:pPr>
            <a:r>
              <a:rPr lang="de-DE" dirty="0"/>
              <a:t>Humanismus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41839435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65265" y="618517"/>
            <a:ext cx="10712961" cy="1596177"/>
          </a:xfrm>
        </p:spPr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Q4 </a:t>
            </a:r>
            <a:r>
              <a:rPr lang="de-DE" sz="2800" dirty="0" err="1">
                <a:solidFill>
                  <a:schemeClr val="accent2">
                    <a:lumMod val="75000"/>
                  </a:schemeClr>
                </a:solidFill>
              </a:rPr>
              <a:t>Romanitas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 und </a:t>
            </a:r>
            <a:r>
              <a:rPr lang="de-DE" sz="2800" dirty="0" err="1">
                <a:solidFill>
                  <a:schemeClr val="accent2">
                    <a:lumMod val="75000"/>
                  </a:schemeClr>
                </a:solidFill>
              </a:rPr>
              <a:t>Latinitas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 – Roms Erbe für Europa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Q 4. 2 </a:t>
            </a:r>
            <a:r>
              <a:rPr lang="de-DE" b="1" dirty="0" err="1"/>
              <a:t>rhetorica</a:t>
            </a:r>
            <a:r>
              <a:rPr lang="de-DE" b="1" dirty="0"/>
              <a:t> </a:t>
            </a:r>
            <a:r>
              <a:rPr lang="de-DE" b="1" dirty="0" err="1"/>
              <a:t>sacra</a:t>
            </a:r>
            <a:r>
              <a:rPr lang="de-DE" b="1" dirty="0"/>
              <a:t> und </a:t>
            </a:r>
            <a:r>
              <a:rPr lang="de-DE" b="1" dirty="0" err="1"/>
              <a:t>rhetorica</a:t>
            </a:r>
            <a:r>
              <a:rPr lang="de-DE" b="1" dirty="0"/>
              <a:t> </a:t>
            </a:r>
            <a:r>
              <a:rPr lang="de-DE" b="1" dirty="0" err="1"/>
              <a:t>scholastica</a:t>
            </a:r>
            <a:endParaRPr lang="de-DE" b="1" dirty="0"/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Rhetorik als Grundlage antiker Bildung </a:t>
            </a:r>
          </a:p>
          <a:p>
            <a:pPr>
              <a:buFontTx/>
              <a:buChar char="-"/>
            </a:pPr>
            <a:r>
              <a:rPr lang="de-DE" dirty="0" err="1"/>
              <a:t>rhetorica</a:t>
            </a:r>
            <a:r>
              <a:rPr lang="de-DE" dirty="0"/>
              <a:t> </a:t>
            </a:r>
            <a:r>
              <a:rPr lang="de-DE" dirty="0" err="1"/>
              <a:t>sacra</a:t>
            </a:r>
            <a:r>
              <a:rPr lang="de-DE" dirty="0"/>
              <a:t> in der Theologie der Kirchenväter</a:t>
            </a:r>
          </a:p>
          <a:p>
            <a:pPr>
              <a:buFontTx/>
              <a:buChar char="-"/>
            </a:pPr>
            <a:r>
              <a:rPr lang="de-DE" dirty="0"/>
              <a:t>Rhetorik als Element der scholastischen Theologie </a:t>
            </a:r>
          </a:p>
          <a:p>
            <a:pPr>
              <a:buFontTx/>
              <a:buChar char="-"/>
            </a:pPr>
            <a:r>
              <a:rPr lang="de-DE" dirty="0"/>
              <a:t>Rhetorik als Element der humanistischen Bildungsmodernisierung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627979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748981" cy="1596177"/>
          </a:xfrm>
        </p:spPr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Q4 </a:t>
            </a:r>
            <a:r>
              <a:rPr lang="de-DE" sz="2800" dirty="0" err="1">
                <a:solidFill>
                  <a:schemeClr val="accent2">
                    <a:lumMod val="75000"/>
                  </a:schemeClr>
                </a:solidFill>
              </a:rPr>
              <a:t>Romanitas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 und </a:t>
            </a:r>
            <a:r>
              <a:rPr lang="de-DE" sz="2800" dirty="0" err="1">
                <a:solidFill>
                  <a:schemeClr val="accent2">
                    <a:lumMod val="75000"/>
                  </a:schemeClr>
                </a:solidFill>
              </a:rPr>
              <a:t>Latinitas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 – Roms Erbe für Europa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80420" cy="4351338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Q 4. 3 Nachklassische Theorien und Utopien von Vergemeinschaftung</a:t>
            </a:r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antike Staatstheorien</a:t>
            </a:r>
          </a:p>
          <a:p>
            <a:pPr>
              <a:buFontTx/>
              <a:buChar char="-"/>
            </a:pPr>
            <a:r>
              <a:rPr lang="de-DE" dirty="0"/>
              <a:t>spätantike und moderne Staatstheorien</a:t>
            </a:r>
          </a:p>
          <a:p>
            <a:pPr>
              <a:buFontTx/>
              <a:buChar char="-"/>
            </a:pPr>
            <a:r>
              <a:rPr lang="de-DE" dirty="0"/>
              <a:t>Staatsutopien </a:t>
            </a:r>
          </a:p>
          <a:p>
            <a:pPr>
              <a:buFontTx/>
              <a:buChar char="-"/>
            </a:pPr>
            <a:r>
              <a:rPr lang="de-DE" dirty="0"/>
              <a:t>die Gewalt des Staates und ihre Grenzen </a:t>
            </a:r>
          </a:p>
          <a:p>
            <a:pPr>
              <a:buFontTx/>
              <a:buChar char="-"/>
            </a:pPr>
            <a:r>
              <a:rPr lang="de-DE" dirty="0"/>
              <a:t>das Individuum und seine Freiheit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91198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Themen allgemein</a:t>
            </a:r>
            <a:endParaRPr lang="de-DE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3775" y="2036618"/>
            <a:ext cx="10364452" cy="451381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sz="2800" b="1" dirty="0">
                <a:solidFill>
                  <a:schemeClr val="accent1">
                    <a:lumMod val="50000"/>
                  </a:schemeClr>
                </a:solidFill>
              </a:rPr>
              <a:t>Q 1 Rhetorik – mit allem was dazu gehört    </a:t>
            </a:r>
          </a:p>
          <a:p>
            <a:pPr marL="0" indent="0">
              <a:buNone/>
            </a:pPr>
            <a:endParaRPr lang="de-DE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dirty="0"/>
              <a:t>der ideale Redner</a:t>
            </a:r>
          </a:p>
          <a:p>
            <a:pPr marL="0" indent="0">
              <a:buNone/>
            </a:pPr>
            <a:r>
              <a:rPr lang="de-DE" dirty="0"/>
              <a:t>	Macht, Bedeutung, Verantwortung </a:t>
            </a:r>
          </a:p>
          <a:p>
            <a:pPr marL="0" indent="0">
              <a:buNone/>
            </a:pPr>
            <a:r>
              <a:rPr lang="de-DE" dirty="0"/>
              <a:t>	Ausbildung und Profil </a:t>
            </a:r>
          </a:p>
          <a:p>
            <a:pPr marL="0" indent="0">
              <a:buNone/>
            </a:pPr>
            <a:r>
              <a:rPr lang="de-DE" dirty="0"/>
              <a:t>die ideale Rede</a:t>
            </a:r>
          </a:p>
          <a:p>
            <a:pPr marL="0" indent="0">
              <a:buNone/>
            </a:pPr>
            <a:r>
              <a:rPr lang="de-DE" dirty="0"/>
              <a:t>	Arten und Aufbau einer Rede, Vortragsstile: </a:t>
            </a:r>
          </a:p>
          <a:p>
            <a:pPr marL="0" indent="0">
              <a:buNone/>
            </a:pPr>
            <a:r>
              <a:rPr lang="de-DE" dirty="0"/>
              <a:t>	Stimme, Gestik und Mimik, Stilfiguren als rhetorische Mittel</a:t>
            </a:r>
          </a:p>
          <a:p>
            <a:pPr marL="0" indent="0">
              <a:buNone/>
            </a:pPr>
            <a:r>
              <a:rPr lang="de-DE" b="1" dirty="0"/>
              <a:t>	</a:t>
            </a:r>
            <a:r>
              <a:rPr lang="de-DE" dirty="0"/>
              <a:t>Rhetorik für die Liebeskunst, Werben und Verführen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					</a:t>
            </a:r>
            <a:r>
              <a:rPr lang="de-DE" sz="19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e-DE" sz="2100" b="1" dirty="0">
                <a:solidFill>
                  <a:schemeClr val="accent1">
                    <a:lumMod val="50000"/>
                  </a:schemeClr>
                </a:solidFill>
              </a:rPr>
              <a:t>Autoren: Cicero, Tacitus, Vergil</a:t>
            </a:r>
            <a:endParaRPr lang="de-DE" sz="1600" dirty="0"/>
          </a:p>
          <a:p>
            <a:pPr marL="0" indent="0">
              <a:buNone/>
            </a:pPr>
            <a:endParaRPr lang="de-DE" sz="1600" b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AutoShape 2" descr="wir Ich bin ein Dahlemer 50 Jahre Kennedy an der Freien Universität - PDF  Kostenfreier Download"/>
          <p:cNvSpPr>
            <a:spLocks noChangeAspect="1" noChangeArrowheads="1"/>
          </p:cNvSpPr>
          <p:nvPr/>
        </p:nvSpPr>
        <p:spPr bwMode="auto">
          <a:xfrm>
            <a:off x="155575" y="-890588"/>
            <a:ext cx="1866900" cy="1866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5" name="Bild 1" descr="C:\Users\Brabaender\AppData\Local\Microsoft\Windows\INetCache\Content.MSO\EE9787E4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4472" y="3100014"/>
            <a:ext cx="925325" cy="99816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AutoShape 4" descr="US-Wahlkampf: Wie Joe Biden gegen Donald Trump gewinnen könnte - DER SPIEGEL"/>
          <p:cNvSpPr>
            <a:spLocks noChangeAspect="1" noChangeArrowheads="1"/>
          </p:cNvSpPr>
          <p:nvPr/>
        </p:nvSpPr>
        <p:spPr bwMode="auto">
          <a:xfrm>
            <a:off x="155575" y="-876300"/>
            <a:ext cx="13811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7" name="Bild 1" descr="C:\Users\Brabaender\AppData\Local\Microsoft\Windows\INetCache\Content.MSO\7CD6C26B.tmp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9059" y="1736827"/>
            <a:ext cx="1005841" cy="13082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AutoShape 6" descr="Urknall Karneval und was dann geschah: Von Heinsberg zum  Deutschland-Shutdown – Chronologie einer Jahrhundert-Krise - Politik -  Tagesspiegel"/>
          <p:cNvSpPr>
            <a:spLocks noChangeAspect="1" noChangeArrowheads="1"/>
          </p:cNvSpPr>
          <p:nvPr/>
        </p:nvSpPr>
        <p:spPr bwMode="auto">
          <a:xfrm>
            <a:off x="155575" y="-808038"/>
            <a:ext cx="1647825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9" name="Bild 1" descr="C:\Users\Brabaender\AppData\Local\Microsoft\Windows\INetCache\Content.MSO\B96C18FE.tm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195" y="2702156"/>
            <a:ext cx="1632585" cy="15913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42880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6007" y="618517"/>
            <a:ext cx="11538066" cy="1596177"/>
          </a:xfrm>
        </p:spPr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Q4 </a:t>
            </a:r>
            <a:r>
              <a:rPr lang="de-DE" sz="2800" dirty="0" err="1">
                <a:solidFill>
                  <a:schemeClr val="accent2">
                    <a:lumMod val="75000"/>
                  </a:schemeClr>
                </a:solidFill>
              </a:rPr>
              <a:t>Romanitas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 und </a:t>
            </a:r>
            <a:r>
              <a:rPr lang="de-DE" sz="2800" dirty="0" err="1">
                <a:solidFill>
                  <a:schemeClr val="accent2">
                    <a:lumMod val="75000"/>
                  </a:schemeClr>
                </a:solidFill>
              </a:rPr>
              <a:t>Latinitas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 – Roms Erbe für Europa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Q 4. 4 Das Menschenbild des christlichen Europa</a:t>
            </a:r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Welt- und Menschenbild in der antiken Philosophie </a:t>
            </a:r>
          </a:p>
          <a:p>
            <a:pPr>
              <a:buFontTx/>
              <a:buChar char="-"/>
            </a:pPr>
            <a:r>
              <a:rPr lang="de-DE" dirty="0"/>
              <a:t>Welt- und Menschenbild des Renaissance-Humanismus</a:t>
            </a:r>
          </a:p>
          <a:p>
            <a:pPr>
              <a:buFontTx/>
              <a:buChar char="-"/>
            </a:pPr>
            <a:r>
              <a:rPr lang="de-DE" dirty="0"/>
              <a:t>Humanität, Gleichheit, Ungleichheit im Zeitalter der Entdeckungen</a:t>
            </a:r>
          </a:p>
          <a:p>
            <a:pPr>
              <a:buFontTx/>
              <a:buChar char="-"/>
            </a:pPr>
            <a:r>
              <a:rPr lang="de-DE" dirty="0"/>
              <a:t>Weiterentwicklung der </a:t>
            </a:r>
            <a:r>
              <a:rPr lang="de-DE" dirty="0" err="1"/>
              <a:t>bellum-iustum</a:t>
            </a:r>
            <a:endParaRPr lang="de-DE" dirty="0"/>
          </a:p>
          <a:p>
            <a:pPr>
              <a:buFontTx/>
              <a:buChar char="-"/>
            </a:pPr>
            <a:r>
              <a:rPr lang="de-DE" dirty="0"/>
              <a:t>Theorie im Sinne des Völkerrechts</a:t>
            </a:r>
            <a:endParaRPr lang="de-DE" b="1" dirty="0"/>
          </a:p>
          <a:p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9423596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3949" y="618517"/>
            <a:ext cx="11180618" cy="1596177"/>
          </a:xfrm>
        </p:spPr>
        <p:txBody>
          <a:bodyPr>
            <a:normAutofit/>
          </a:bodyPr>
          <a:lstStyle/>
          <a:p>
            <a:pPr algn="l"/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Q4 </a:t>
            </a:r>
            <a:r>
              <a:rPr lang="de-DE" sz="2800" dirty="0" err="1">
                <a:solidFill>
                  <a:schemeClr val="accent2">
                    <a:lumMod val="75000"/>
                  </a:schemeClr>
                </a:solidFill>
              </a:rPr>
              <a:t>Romanitas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 und </a:t>
            </a:r>
            <a:r>
              <a:rPr lang="de-DE" sz="2800" dirty="0" err="1">
                <a:solidFill>
                  <a:schemeClr val="accent2">
                    <a:lumMod val="75000"/>
                  </a:schemeClr>
                </a:solidFill>
              </a:rPr>
              <a:t>Latinitas</a:t>
            </a:r>
            <a:r>
              <a:rPr lang="de-DE" sz="2800" dirty="0">
                <a:solidFill>
                  <a:schemeClr val="accent2">
                    <a:lumMod val="75000"/>
                  </a:schemeClr>
                </a:solidFill>
              </a:rPr>
              <a:t> – Roms Erbe für Europa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Q4. 5 Musik und Bildender Kunst</a:t>
            </a:r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r>
              <a:rPr lang="de-DE" dirty="0"/>
              <a:t>Antike Ausdrucksformen von Kunst im Spiegel der antiken Poesie</a:t>
            </a:r>
          </a:p>
          <a:p>
            <a:pPr>
              <a:buFontTx/>
              <a:buChar char="-"/>
            </a:pPr>
            <a:r>
              <a:rPr lang="de-DE" dirty="0"/>
              <a:t>ideale Formen in antiker Kunst und Architektur und ihre europäische Rezeption </a:t>
            </a:r>
          </a:p>
          <a:p>
            <a:pPr>
              <a:buFontTx/>
              <a:buChar char="-"/>
            </a:pPr>
            <a:r>
              <a:rPr lang="de-DE" dirty="0"/>
              <a:t>das christliche Menschen- und Gottesbild in den spätantiken und mittelalterlichen Hymnen und Sequenzen und ihre Rezeption </a:t>
            </a:r>
          </a:p>
          <a:p>
            <a:pPr>
              <a:buFontTx/>
              <a:buChar char="-"/>
            </a:pPr>
            <a:r>
              <a:rPr lang="de-DE" dirty="0"/>
              <a:t>Rezeption antiker Dichtung in Musik und bildender Kunst</a:t>
            </a:r>
          </a:p>
        </p:txBody>
      </p:sp>
    </p:spTree>
    <p:extLst>
      <p:ext uri="{BB962C8B-B14F-4D97-AF65-F5344CB8AC3E}">
        <p14:creationId xmlns:p14="http://schemas.microsoft.com/office/powerpoint/2010/main" val="793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Themen allgemein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3775" y="1785389"/>
            <a:ext cx="10364452" cy="4740102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de-DE" sz="2800" b="1" dirty="0">
                <a:solidFill>
                  <a:srgbClr val="C00000"/>
                </a:solidFill>
              </a:rPr>
              <a:t>Q 2 Individuum und die Gemeinschaft  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Mensch als </a:t>
            </a:r>
            <a:r>
              <a:rPr lang="de-DE" i="1" dirty="0" err="1"/>
              <a:t>animal</a:t>
            </a:r>
            <a:r>
              <a:rPr lang="de-DE" i="1" dirty="0"/>
              <a:t> </a:t>
            </a:r>
            <a:r>
              <a:rPr lang="de-DE" i="1" dirty="0" err="1"/>
              <a:t>sociale</a:t>
            </a:r>
            <a:r>
              <a:rPr lang="de-DE" dirty="0"/>
              <a:t>: </a:t>
            </a:r>
          </a:p>
          <a:p>
            <a:pPr marL="0" indent="0">
              <a:buNone/>
            </a:pPr>
            <a:r>
              <a:rPr lang="de-DE" dirty="0"/>
              <a:t>	Rechte und Pflichten, Staatsdefinitionen und Staatsformen</a:t>
            </a:r>
          </a:p>
          <a:p>
            <a:pPr marL="0" indent="0">
              <a:buNone/>
            </a:pPr>
            <a:r>
              <a:rPr lang="de-DE" dirty="0"/>
              <a:t>	Macht und Verantwortung des idealen „Staatsmannes“ </a:t>
            </a:r>
          </a:p>
          <a:p>
            <a:pPr marL="0" indent="0">
              <a:buNone/>
            </a:pPr>
            <a:r>
              <a:rPr lang="de-DE" dirty="0"/>
              <a:t>	Lob und Ironie 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err="1"/>
              <a:t>Aeneas</a:t>
            </a:r>
            <a:r>
              <a:rPr lang="de-DE" dirty="0"/>
              <a:t> – der Prototyp des augusteischen „Staatsmannes“?</a:t>
            </a:r>
          </a:p>
          <a:p>
            <a:pPr marL="0" indent="0">
              <a:buNone/>
            </a:pPr>
            <a:r>
              <a:rPr lang="de-DE" dirty="0"/>
              <a:t>	Rom-Idee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die Tragödie des </a:t>
            </a:r>
            <a:r>
              <a:rPr lang="de-DE" dirty="0" err="1"/>
              <a:t>Aeneas</a:t>
            </a:r>
            <a:r>
              <a:rPr lang="de-DE" dirty="0"/>
              <a:t>: zwischen seiner Liebe zu Dido und seinem </a:t>
            </a:r>
            <a:r>
              <a:rPr lang="de-DE" i="1" dirty="0" err="1"/>
              <a:t>fatum</a:t>
            </a:r>
            <a:r>
              <a:rPr lang="de-DE" i="1" dirty="0"/>
              <a:t>  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						</a:t>
            </a:r>
            <a:r>
              <a:rPr lang="de-DE" b="1" dirty="0">
                <a:solidFill>
                  <a:schemeClr val="accent1">
                    <a:lumMod val="50000"/>
                  </a:schemeClr>
                </a:solidFill>
              </a:rPr>
              <a:t> 	</a:t>
            </a:r>
            <a:r>
              <a:rPr lang="de-DE" sz="1900" b="1" dirty="0">
                <a:solidFill>
                  <a:schemeClr val="accent1">
                    <a:lumMod val="50000"/>
                  </a:schemeClr>
                </a:solidFill>
              </a:rPr>
              <a:t>Autoren: Cicero, Ovid, Vergil</a:t>
            </a:r>
            <a:endParaRPr lang="de-DE" sz="1900" dirty="0"/>
          </a:p>
          <a:p>
            <a:pPr marL="0" indent="0">
              <a:buNone/>
            </a:pPr>
            <a:endParaRPr lang="de-DE" b="1" dirty="0"/>
          </a:p>
          <a:p>
            <a:pPr marL="0" indent="0">
              <a:buNone/>
            </a:pPr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48" y="3846095"/>
            <a:ext cx="903576" cy="1084291"/>
          </a:xfrm>
          <a:prstGeom prst="rect">
            <a:avLst/>
          </a:prstGeom>
        </p:spPr>
      </p:pic>
      <p:sp>
        <p:nvSpPr>
          <p:cNvPr id="5" name="AutoShape 2" descr="Landgasthof zum Herz - Trauchgau"/>
          <p:cNvSpPr>
            <a:spLocks noChangeAspect="1" noChangeArrowheads="1"/>
          </p:cNvSpPr>
          <p:nvPr/>
        </p:nvSpPr>
        <p:spPr bwMode="auto">
          <a:xfrm>
            <a:off x="155575" y="-8763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6" name="AutoShape 4" descr="Landgasthof zum Herz - Trauchgau"/>
          <p:cNvSpPr>
            <a:spLocks noChangeAspect="1" noChangeArrowheads="1"/>
          </p:cNvSpPr>
          <p:nvPr/>
        </p:nvSpPr>
        <p:spPr bwMode="auto">
          <a:xfrm>
            <a:off x="307975" y="-72390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13780">
            <a:off x="10284922" y="4692447"/>
            <a:ext cx="1010084" cy="1010084"/>
          </a:xfrm>
          <a:prstGeom prst="rect">
            <a:avLst/>
          </a:prstGeom>
        </p:spPr>
      </p:pic>
      <p:pic>
        <p:nvPicPr>
          <p:cNvPr id="9" name="Bild 1" descr="Staatsverständnis – Ein Vergleich zwischen Ciceros Vorstellungen und dem  Grundgesetz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0343" y="2430653"/>
            <a:ext cx="1353185" cy="1901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7923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Themen allgemein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3775" y="1953491"/>
            <a:ext cx="10364452" cy="4497185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de-DE" sz="5100" b="1" dirty="0">
                <a:solidFill>
                  <a:schemeClr val="accent6">
                    <a:lumMod val="50000"/>
                  </a:schemeClr>
                </a:solidFill>
              </a:rPr>
              <a:t>Q3 Philosophie als Lehre und Lebenshilfe</a:t>
            </a:r>
          </a:p>
          <a:p>
            <a:pPr marL="0" indent="0">
              <a:buNone/>
            </a:pPr>
            <a:endParaRPr lang="de-DE" sz="35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de-DE" sz="3500" dirty="0"/>
              <a:t>Zeit? - Freunde? - Schicksal? - Lebensziele</a:t>
            </a:r>
          </a:p>
          <a:p>
            <a:pPr marL="0" indent="0">
              <a:buNone/>
            </a:pPr>
            <a:r>
              <a:rPr lang="de-DE" sz="3500" dirty="0"/>
              <a:t>-  innere und äußere Freiheit</a:t>
            </a:r>
          </a:p>
          <a:p>
            <a:pPr>
              <a:buFontTx/>
              <a:buChar char="-"/>
            </a:pPr>
            <a:r>
              <a:rPr lang="de-DE" sz="3500" dirty="0"/>
              <a:t>Schicksal und Willensfreiheit</a:t>
            </a:r>
          </a:p>
          <a:p>
            <a:pPr>
              <a:buFontTx/>
              <a:buChar char="-"/>
            </a:pPr>
            <a:r>
              <a:rPr lang="de-DE" sz="3500" dirty="0"/>
              <a:t>Gottesvorstellungen </a:t>
            </a:r>
          </a:p>
          <a:p>
            <a:pPr>
              <a:buFontTx/>
              <a:buChar char="-"/>
            </a:pPr>
            <a:r>
              <a:rPr lang="de-DE" sz="3500" dirty="0"/>
              <a:t>Bedeutung des </a:t>
            </a:r>
            <a:r>
              <a:rPr lang="de-DE" sz="3500" i="1" dirty="0" err="1"/>
              <a:t>fatum</a:t>
            </a:r>
            <a:r>
              <a:rPr lang="de-DE" sz="3500" dirty="0"/>
              <a:t> bei Vergil</a:t>
            </a:r>
          </a:p>
          <a:p>
            <a:pPr marL="0" indent="0">
              <a:buNone/>
            </a:pPr>
            <a:r>
              <a:rPr lang="de-DE" sz="3500" dirty="0"/>
              <a:t>Leben nach dem Ideal – die Lehren der Stoa und Epikurs</a:t>
            </a:r>
          </a:p>
          <a:p>
            <a:pPr marL="0" indent="0">
              <a:buNone/>
            </a:pPr>
            <a:r>
              <a:rPr lang="de-DE" sz="3500" dirty="0"/>
              <a:t>Mensch als </a:t>
            </a:r>
            <a:r>
              <a:rPr lang="de-DE" sz="3500" i="1" dirty="0" err="1"/>
              <a:t>animal</a:t>
            </a:r>
            <a:r>
              <a:rPr lang="de-DE" sz="3500" i="1" dirty="0"/>
              <a:t> rationale </a:t>
            </a:r>
            <a:r>
              <a:rPr lang="de-DE" sz="3500" dirty="0"/>
              <a:t>und Mittelpunkt des Kosmos</a:t>
            </a:r>
          </a:p>
          <a:p>
            <a:pPr marL="0" indent="0">
              <a:buNone/>
            </a:pPr>
            <a:endParaRPr lang="de-DE" sz="3500" dirty="0"/>
          </a:p>
          <a:p>
            <a:pPr marL="0" indent="0">
              <a:buNone/>
            </a:pPr>
            <a:r>
              <a:rPr lang="de-DE" dirty="0"/>
              <a:t>						</a:t>
            </a:r>
            <a:r>
              <a:rPr lang="de-DE" sz="3400" b="1" dirty="0">
                <a:solidFill>
                  <a:schemeClr val="accent1">
                    <a:lumMod val="50000"/>
                  </a:schemeClr>
                </a:solidFill>
              </a:rPr>
              <a:t> 		Autoren: Seneca (Cicero)</a:t>
            </a:r>
            <a:endParaRPr lang="de-DE" sz="3400" dirty="0"/>
          </a:p>
          <a:p>
            <a:pPr marL="0" indent="0">
              <a:buNone/>
            </a:pPr>
            <a:endParaRPr lang="de-DE" dirty="0"/>
          </a:p>
          <a:p>
            <a:pPr>
              <a:buFontTx/>
              <a:buChar char="-"/>
            </a:pPr>
            <a:endParaRPr lang="de-DE" dirty="0"/>
          </a:p>
        </p:txBody>
      </p:sp>
      <p:pic>
        <p:nvPicPr>
          <p:cNvPr id="4" name="Bild 1" descr="Ethisches Handeln. Der Mensch als &quot;homo ethicos&quot;? - brgdomath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683" y="3374470"/>
            <a:ext cx="2392045" cy="1916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5273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b="1" dirty="0">
                <a:solidFill>
                  <a:schemeClr val="bg2">
                    <a:lumMod val="75000"/>
                  </a:schemeClr>
                </a:solidFill>
              </a:rPr>
              <a:t>Themen allgemein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2400" b="1" dirty="0">
                <a:solidFill>
                  <a:schemeClr val="accent2">
                    <a:lumMod val="75000"/>
                  </a:schemeClr>
                </a:solidFill>
              </a:rPr>
              <a:t>Q4 </a:t>
            </a:r>
            <a:r>
              <a:rPr lang="de-DE" sz="2400" b="1" dirty="0" err="1">
                <a:solidFill>
                  <a:schemeClr val="accent2">
                    <a:lumMod val="75000"/>
                  </a:schemeClr>
                </a:solidFill>
              </a:rPr>
              <a:t>Romanitas</a:t>
            </a:r>
            <a:r>
              <a:rPr lang="de-DE" sz="2400" b="1" dirty="0">
                <a:solidFill>
                  <a:schemeClr val="accent2">
                    <a:lumMod val="75000"/>
                  </a:schemeClr>
                </a:solidFill>
              </a:rPr>
              <a:t> und </a:t>
            </a:r>
            <a:r>
              <a:rPr lang="de-DE" sz="2400" b="1" dirty="0" err="1">
                <a:solidFill>
                  <a:schemeClr val="accent2">
                    <a:lumMod val="75000"/>
                  </a:schemeClr>
                </a:solidFill>
              </a:rPr>
              <a:t>Latinitas</a:t>
            </a:r>
            <a:r>
              <a:rPr lang="de-DE" sz="2400" b="1" dirty="0">
                <a:solidFill>
                  <a:schemeClr val="accent2">
                    <a:lumMod val="75000"/>
                  </a:schemeClr>
                </a:solidFill>
              </a:rPr>
              <a:t> – Roms Erbe für Europa </a:t>
            </a:r>
          </a:p>
          <a:p>
            <a:pPr marL="0" indent="0">
              <a:buNone/>
            </a:pPr>
            <a:endParaRPr lang="de-DE" sz="24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		Hier geht alles </a:t>
            </a:r>
          </a:p>
          <a:p>
            <a:pPr marL="0" indent="0">
              <a:buNone/>
            </a:pPr>
            <a:endParaRPr lang="de-DE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		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</a:t>
            </a:r>
            <a:r>
              <a:rPr lang="de-DE" b="1" dirty="0">
                <a:solidFill>
                  <a:schemeClr val="accent2">
                    <a:lumMod val="75000"/>
                  </a:schemeClr>
                </a:solidFill>
              </a:rPr>
              <a:t> Wiederholungen der Themen und Lernen für das Abitur</a:t>
            </a:r>
          </a:p>
          <a:p>
            <a:pPr marL="0" indent="0">
              <a:buNone/>
            </a:pP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863494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32117"/>
          </a:xfrm>
        </p:spPr>
        <p:txBody>
          <a:bodyPr>
            <a:noAutofit/>
          </a:bodyPr>
          <a:lstStyle/>
          <a:p>
            <a:r>
              <a:rPr lang="de-DE" sz="3600" b="1" dirty="0"/>
              <a:t>Latein LK – Abitur 2028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914400" y="1936866"/>
            <a:ext cx="9753600" cy="3807229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de-DE" dirty="0"/>
              <a:t>Wie sieht der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</a:rPr>
              <a:t>Unterricht im Latein LK </a:t>
            </a:r>
            <a:r>
              <a:rPr lang="de-DE" dirty="0"/>
              <a:t>aus?</a:t>
            </a:r>
          </a:p>
          <a:p>
            <a:pPr marL="342900" indent="-342900" algn="l">
              <a:buFontTx/>
              <a:buChar char="-"/>
            </a:pPr>
            <a:r>
              <a:rPr lang="de-DE" dirty="0"/>
              <a:t>In den Doppelstunden werden wir uns mit dem </a:t>
            </a:r>
            <a:r>
              <a:rPr lang="de-DE" b="1" dirty="0"/>
              <a:t>Inhalt</a:t>
            </a:r>
            <a:r>
              <a:rPr lang="de-DE" dirty="0"/>
              <a:t> und den </a:t>
            </a:r>
            <a:r>
              <a:rPr lang="de-DE" b="1" dirty="0"/>
              <a:t>Texten</a:t>
            </a:r>
            <a:r>
              <a:rPr lang="de-DE" dirty="0"/>
              <a:t> beschäftigen. </a:t>
            </a:r>
          </a:p>
          <a:p>
            <a:pPr algn="l"/>
            <a:r>
              <a:rPr lang="de-DE" dirty="0"/>
              <a:t>     Hier geht es um </a:t>
            </a:r>
            <a:r>
              <a:rPr lang="de-DE" b="1" dirty="0"/>
              <a:t>Inhalte</a:t>
            </a:r>
            <a:r>
              <a:rPr lang="de-DE" dirty="0"/>
              <a:t>, die auch </a:t>
            </a:r>
            <a:r>
              <a:rPr lang="de-DE" b="1" dirty="0"/>
              <a:t>heute</a:t>
            </a:r>
            <a:r>
              <a:rPr lang="de-DE" dirty="0"/>
              <a:t> noch ihre Gültigkeit haben. </a:t>
            </a:r>
          </a:p>
          <a:p>
            <a:pPr marL="342900" indent="-342900" algn="l">
              <a:buFontTx/>
              <a:buChar char="-"/>
            </a:pPr>
            <a:r>
              <a:rPr lang="de-DE" dirty="0"/>
              <a:t>In den </a:t>
            </a:r>
            <a:r>
              <a:rPr lang="de-DE" b="1" dirty="0"/>
              <a:t>Einzelstunden</a:t>
            </a:r>
            <a:r>
              <a:rPr lang="de-DE" dirty="0"/>
              <a:t> wiederholen wir die </a:t>
            </a:r>
            <a:r>
              <a:rPr lang="de-DE" b="1" dirty="0"/>
              <a:t>Grammatik</a:t>
            </a:r>
            <a:r>
              <a:rPr lang="de-DE" dirty="0"/>
              <a:t> und bauen uns einen guten  - nicht zu umfangreichen – </a:t>
            </a:r>
            <a:r>
              <a:rPr lang="de-DE" b="1" dirty="0"/>
              <a:t>Lernwortschatz</a:t>
            </a:r>
            <a:r>
              <a:rPr lang="de-DE" dirty="0"/>
              <a:t> auf.</a:t>
            </a:r>
          </a:p>
          <a:p>
            <a:pPr marL="342900" indent="-342900" algn="l">
              <a:buFontTx/>
              <a:buChar char="-"/>
            </a:pPr>
            <a:r>
              <a:rPr lang="de-DE" dirty="0"/>
              <a:t>Als Tutorium sind wir eine kleine Klasse, in der sich Probleme einfach und schnell lösen lassen – wir helfen uns gegenseitig und werden </a:t>
            </a:r>
            <a:r>
              <a:rPr lang="de-DE" i="1" dirty="0"/>
              <a:t>Familia Latina</a:t>
            </a:r>
            <a:r>
              <a:rPr lang="de-DE" dirty="0"/>
              <a:t>, die (hoffentlich) so manchen Ausflug und die Studienreise nach Rom machen darf.</a:t>
            </a:r>
          </a:p>
          <a:p>
            <a:pPr algn="l"/>
            <a:r>
              <a:rPr lang="de-DE" dirty="0"/>
              <a:t>						Ich freu mich auf euch!</a:t>
            </a:r>
          </a:p>
        </p:txBody>
      </p:sp>
    </p:spTree>
    <p:extLst>
      <p:ext uri="{BB962C8B-B14F-4D97-AF65-F5344CB8AC3E}">
        <p14:creationId xmlns:p14="http://schemas.microsoft.com/office/powerpoint/2010/main" val="2392775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97134"/>
          </a:xfrm>
        </p:spPr>
        <p:txBody>
          <a:bodyPr>
            <a:noAutofit/>
          </a:bodyPr>
          <a:lstStyle/>
          <a:p>
            <a:r>
              <a:rPr lang="de-DE" sz="3600" b="1" dirty="0"/>
              <a:t>Latein LK – Abitur 2028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2219497"/>
            <a:ext cx="9144000" cy="3133899"/>
          </a:xfrm>
        </p:spPr>
        <p:txBody>
          <a:bodyPr>
            <a:normAutofit fontScale="77500" lnSpcReduction="20000"/>
          </a:bodyPr>
          <a:lstStyle/>
          <a:p>
            <a:pPr algn="l"/>
            <a:endParaRPr lang="de-DE" dirty="0"/>
          </a:p>
          <a:p>
            <a:pPr algn="l"/>
            <a:r>
              <a:rPr lang="de-DE" dirty="0"/>
              <a:t>Wie sieht eine </a:t>
            </a:r>
            <a:r>
              <a:rPr lang="de-DE" b="1" dirty="0"/>
              <a:t>Klausur</a:t>
            </a:r>
            <a:r>
              <a:rPr lang="de-DE" dirty="0"/>
              <a:t>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</a:rPr>
              <a:t>im Latein LK </a:t>
            </a:r>
            <a:r>
              <a:rPr lang="de-DE" dirty="0"/>
              <a:t>aus?</a:t>
            </a:r>
          </a:p>
          <a:p>
            <a:pPr algn="l"/>
            <a:endParaRPr lang="de-DE" dirty="0"/>
          </a:p>
          <a:p>
            <a:pPr marL="342900" indent="-342900" algn="l">
              <a:buFontTx/>
              <a:buChar char="-"/>
            </a:pPr>
            <a:r>
              <a:rPr lang="de-DE" dirty="0"/>
              <a:t>Wie ihr den Aufbau bereits in der E-Phase kennengelernt habt, besteht die Klausur aus einem </a:t>
            </a:r>
            <a:r>
              <a:rPr lang="de-DE" b="1" dirty="0"/>
              <a:t>Übersetzungsteil</a:t>
            </a:r>
            <a:r>
              <a:rPr lang="de-DE" dirty="0"/>
              <a:t> und einem </a:t>
            </a:r>
            <a:r>
              <a:rPr lang="de-DE" b="1" dirty="0"/>
              <a:t>Interpretationsteil</a:t>
            </a:r>
          </a:p>
          <a:p>
            <a:pPr marL="342900" indent="-342900" algn="l">
              <a:buFontTx/>
              <a:buChar char="-"/>
            </a:pPr>
            <a:r>
              <a:rPr lang="de-DE" dirty="0"/>
              <a:t>Nach Abgabe des Übersetzungsteils erhaltet ihr eine sog. </a:t>
            </a:r>
            <a:r>
              <a:rPr lang="de-DE" b="1" dirty="0"/>
              <a:t>Arbeitsübersetzung</a:t>
            </a:r>
            <a:r>
              <a:rPr lang="de-DE" dirty="0"/>
              <a:t>,      mit der der Interpretationsteil bearbeitet wird, so dass auch bei misslungener Übersetzung dieser Teil noch erfolgreich bearbeitet werden kann.</a:t>
            </a:r>
          </a:p>
        </p:txBody>
      </p:sp>
    </p:spTree>
    <p:extLst>
      <p:ext uri="{BB962C8B-B14F-4D97-AF65-F5344CB8AC3E}">
        <p14:creationId xmlns:p14="http://schemas.microsoft.com/office/powerpoint/2010/main" val="1854982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263535"/>
            <a:ext cx="9144000" cy="1030778"/>
          </a:xfrm>
        </p:spPr>
        <p:txBody>
          <a:bodyPr>
            <a:noAutofit/>
          </a:bodyPr>
          <a:lstStyle/>
          <a:p>
            <a:r>
              <a:rPr lang="de-DE" sz="3600" b="1" dirty="0"/>
              <a:t>Latein LK – Abitur 2028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1936865"/>
            <a:ext cx="9144000" cy="3320935"/>
          </a:xfrm>
        </p:spPr>
        <p:txBody>
          <a:bodyPr>
            <a:normAutofit fontScale="92500" lnSpcReduction="20000"/>
          </a:bodyPr>
          <a:lstStyle/>
          <a:p>
            <a:pPr algn="l"/>
            <a:endParaRPr lang="de-DE" dirty="0"/>
          </a:p>
          <a:p>
            <a:pPr algn="l"/>
            <a:endParaRPr lang="de-DE" dirty="0"/>
          </a:p>
          <a:p>
            <a:pPr algn="l"/>
            <a:r>
              <a:rPr lang="de-DE" dirty="0"/>
              <a:t>Wie sieht eine </a:t>
            </a:r>
            <a:r>
              <a:rPr lang="de-DE" b="1" dirty="0"/>
              <a:t>Klausur </a:t>
            </a:r>
            <a:r>
              <a:rPr lang="de-DE" b="1" dirty="0">
                <a:solidFill>
                  <a:schemeClr val="accent6">
                    <a:lumMod val="75000"/>
                  </a:schemeClr>
                </a:solidFill>
              </a:rPr>
              <a:t>im Latein Abitur </a:t>
            </a:r>
            <a:r>
              <a:rPr lang="de-DE" dirty="0"/>
              <a:t>aus?</a:t>
            </a:r>
          </a:p>
          <a:p>
            <a:pPr marL="342900" indent="-342900" algn="l">
              <a:buFontTx/>
              <a:buChar char="-"/>
            </a:pPr>
            <a:r>
              <a:rPr lang="de-DE" dirty="0"/>
              <a:t>Genauso wie ihr die Klausuren in Q1 – Q4 kennengelernt habt.</a:t>
            </a:r>
          </a:p>
          <a:p>
            <a:pPr marL="342900" indent="-342900" algn="l">
              <a:buFontTx/>
              <a:buChar char="-"/>
            </a:pPr>
            <a:r>
              <a:rPr lang="de-DE" dirty="0"/>
              <a:t>Wer sich ein Original anschauen möchte, kann das hier:</a:t>
            </a:r>
          </a:p>
          <a:p>
            <a:pPr algn="l"/>
            <a:endParaRPr lang="de-DE" dirty="0"/>
          </a:p>
          <a:p>
            <a:pPr algn="l"/>
            <a:r>
              <a:rPr lang="de-DE"/>
              <a:t>https</a:t>
            </a:r>
            <a:r>
              <a:rPr lang="de-DE" dirty="0"/>
              <a:t>://www.main-taunus-schule.de/unsere-schule/unterricht/fremdsprachen/latein/?stage=Stage</a:t>
            </a:r>
          </a:p>
        </p:txBody>
      </p:sp>
    </p:spTree>
    <p:extLst>
      <p:ext uri="{BB962C8B-B14F-4D97-AF65-F5344CB8AC3E}">
        <p14:creationId xmlns:p14="http://schemas.microsoft.com/office/powerpoint/2010/main" val="2804005685"/>
      </p:ext>
    </p:extLst>
  </p:cSld>
  <p:clrMapOvr>
    <a:masterClrMapping/>
  </p:clrMapOvr>
</p:sld>
</file>

<file path=ppt/theme/theme1.xml><?xml version="1.0" encoding="utf-8"?>
<a:theme xmlns:a="http://schemas.openxmlformats.org/drawingml/2006/main" name="Tropfen">
  <a:themeElements>
    <a:clrScheme name="Tropfen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Tropfen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opfen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TM04033925[[fn=Tropfen]]</Template>
  <TotalTime>0</TotalTime>
  <Words>1497</Words>
  <Application>Microsoft Office PowerPoint</Application>
  <PresentationFormat>Breitbild</PresentationFormat>
  <Paragraphs>225</Paragraphs>
  <Slides>31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5" baseType="lpstr">
      <vt:lpstr>Arial</vt:lpstr>
      <vt:lpstr>Ink Free</vt:lpstr>
      <vt:lpstr>Tw Cen MT</vt:lpstr>
      <vt:lpstr>Tropfen</vt:lpstr>
      <vt:lpstr>Salvete  Vorstellung Latein LK – Abitur 2028</vt:lpstr>
      <vt:lpstr>Latein LK – Abitur 2023</vt:lpstr>
      <vt:lpstr>Themen allgemein</vt:lpstr>
      <vt:lpstr>Themen allgemein</vt:lpstr>
      <vt:lpstr>Themen allgemein</vt:lpstr>
      <vt:lpstr>Themen allgemein</vt:lpstr>
      <vt:lpstr>Latein LK – Abitur 2028</vt:lpstr>
      <vt:lpstr>Latein LK – Abitur 2028</vt:lpstr>
      <vt:lpstr>Latein LK – Abitur 2028</vt:lpstr>
      <vt:lpstr>Latein LK – Abitur 2028</vt:lpstr>
      <vt:lpstr>Q1 – Q3  Themenvorgaben ausführlich</vt:lpstr>
      <vt:lpstr>Q1  Rhetorik in Theorie und Praxis</vt:lpstr>
      <vt:lpstr>Q1  Rhetorik in Theorie und Praxis</vt:lpstr>
      <vt:lpstr>Q1  Rhetorik in Theorie und Praxis</vt:lpstr>
      <vt:lpstr>Q1  Rhetorik in Theorie und Praxis</vt:lpstr>
      <vt:lpstr>Q1 - Rhetorik in Theorie und Praxis</vt:lpstr>
      <vt:lpstr>Q2 - Individuum und Gemeinschaft</vt:lpstr>
      <vt:lpstr>Q2 Individuum und Gemeinschaft </vt:lpstr>
      <vt:lpstr>Q2 Individuum und Gemeinschaft </vt:lpstr>
      <vt:lpstr>Q2 Individuum und Gemeinschaft </vt:lpstr>
      <vt:lpstr>Q2 Individuum und Gemeinschaft </vt:lpstr>
      <vt:lpstr>Q3 Philosophie als Lehre und Lebenshilfe</vt:lpstr>
      <vt:lpstr>Q3 Philosophie als Lehre und Lebenshilfe</vt:lpstr>
      <vt:lpstr>Q3 Philosophie als Lehre und Lebenshilfe</vt:lpstr>
      <vt:lpstr>Q3 Philosophie als Lehre und Lebenshilfe</vt:lpstr>
      <vt:lpstr>Q3 Philosophie als Lehre und Lebenshilfe</vt:lpstr>
      <vt:lpstr>Q4 Romanitas und Latinitas - Roms Erbe für Europa </vt:lpstr>
      <vt:lpstr>Q4 Romanitas und Latinitas – Roms Erbe für Europa </vt:lpstr>
      <vt:lpstr>Q4 Romanitas und Latinitas – Roms Erbe für Europa </vt:lpstr>
      <vt:lpstr>Q4 Romanitas und Latinitas – Roms Erbe für Europa </vt:lpstr>
      <vt:lpstr>Q4 Romanitas und Latinitas – Roms Erbe für Europa </vt:lpstr>
    </vt:vector>
  </TitlesOfParts>
  <Company>MTK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Brabaender, Michael</dc:creator>
  <cp:lastModifiedBy>Birgitt Inderfurth</cp:lastModifiedBy>
  <cp:revision>23</cp:revision>
  <dcterms:created xsi:type="dcterms:W3CDTF">2021-03-24T12:27:38Z</dcterms:created>
  <dcterms:modified xsi:type="dcterms:W3CDTF">2025-03-07T08:59:32Z</dcterms:modified>
</cp:coreProperties>
</file>