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56" r:id="rId2"/>
    <p:sldId id="291" r:id="rId3"/>
    <p:sldId id="294" r:id="rId4"/>
    <p:sldId id="301" r:id="rId5"/>
    <p:sldId id="304" r:id="rId6"/>
    <p:sldId id="295" r:id="rId7"/>
    <p:sldId id="299" r:id="rId8"/>
    <p:sldId id="257" r:id="rId9"/>
    <p:sldId id="297" r:id="rId10"/>
    <p:sldId id="296" r:id="rId11"/>
    <p:sldId id="300" r:id="rId12"/>
    <p:sldId id="308" r:id="rId13"/>
    <p:sldId id="314" r:id="rId14"/>
    <p:sldId id="311" r:id="rId15"/>
    <p:sldId id="315" r:id="rId16"/>
    <p:sldId id="313" r:id="rId17"/>
    <p:sldId id="317" r:id="rId18"/>
    <p:sldId id="312" r:id="rId19"/>
    <p:sldId id="298" r:id="rId20"/>
    <p:sldId id="305" r:id="rId21"/>
    <p:sldId id="310" r:id="rId22"/>
    <p:sldId id="31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29.04.2024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1953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29.04.2024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287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29.04.2024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421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29.04.2024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7056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29.04.2024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8724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29.04.2024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3574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29.04.2024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6728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29.04.2024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4585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29.04.2024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0512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29.04.2024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4462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29.04.2024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0598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29.04.2024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5779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29.04.2024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1194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29.04.2024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1572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29.04.2024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6166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29.04.2024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6319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29.04.2024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099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1B3A-7B71-4617-80F2-EDDB9EA1ADB5}" type="datetimeFigureOut">
              <a:rPr lang="de-DE" smtClean="0"/>
              <a:t>29.04.2024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538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95D1B3A-7B71-4617-80F2-EDDB9EA1ADB5}" type="datetimeFigureOut">
              <a:rPr lang="de-DE" smtClean="0"/>
              <a:t>29.04.2024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C6C0FA3-909A-479C-93EB-545C863980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137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3.jp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hyperlink" Target="https://www.youtube.com/watch?v=o0Bd8pq-utw" TargetMode="Externa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in-taunus-schule.de/assets/Uploads/LA11-L-LK-C-PRFL.pdf" TargetMode="External"/><Relationship Id="rId3" Type="http://schemas.openxmlformats.org/officeDocument/2006/relationships/hyperlink" Target="https://youtu.be/IoZ-h8ypeRc" TargetMode="External"/><Relationship Id="rId7" Type="http://schemas.openxmlformats.org/officeDocument/2006/relationships/hyperlink" Target="https://www.main-taunus-schule.de/assets/Uploads/LA11-L-LK-B-PRFL.pdf" TargetMode="External"/><Relationship Id="rId2" Type="http://schemas.openxmlformats.org/officeDocument/2006/relationships/hyperlink" Target="https://www.main-taunus-schule.de/assets/Service/Lateinvorstellung-MTS-2020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in-taunus-schule.de/assets/Uploads/LA11-L-LK-A-PRFL.pdf" TargetMode="External"/><Relationship Id="rId5" Type="http://schemas.openxmlformats.org/officeDocument/2006/relationships/hyperlink" Target="https://www.main-taunus-schule.de/assets/Uploads/Latein-LK-Abitur-2023.pptx" TargetMode="External"/><Relationship Id="rId4" Type="http://schemas.openxmlformats.org/officeDocument/2006/relationships/hyperlink" Target="https://www.main-taunus-schule.de/assets/Service/FormulareEltern/Latein-info-klein.pdf" TargetMode="External"/><Relationship Id="rId9" Type="http://schemas.openxmlformats.org/officeDocument/2006/relationships/hyperlink" Target="mailto:inderfurth@main-taunus-schule.d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derfurth@main-taunus-schule.de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Salvete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 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Vorstellung Latein 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3. Fremdsprache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83578" y="7276264"/>
            <a:ext cx="9144000" cy="1655762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2049" name="Grafik 7" descr="Unsere Latein Lerntipps | Superpro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933" y="4573483"/>
            <a:ext cx="1879601" cy="207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859578" y="413142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8" name="Ovale Legende 7"/>
          <p:cNvSpPr/>
          <p:nvPr/>
        </p:nvSpPr>
        <p:spPr>
          <a:xfrm>
            <a:off x="6265333" y="3809998"/>
            <a:ext cx="3776134" cy="1184499"/>
          </a:xfrm>
          <a:prstGeom prst="wedgeEllipseCallout">
            <a:avLst>
              <a:gd name="adj1" fmla="val -57604"/>
              <a:gd name="adj2" fmla="val 410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Latein </a:t>
            </a:r>
            <a:r>
              <a:rPr lang="de-DE" sz="1400" b="1" dirty="0">
                <a:solidFill>
                  <a:schemeClr val="tx1"/>
                </a:solidFill>
                <a:latin typeface="Ink Free" panose="03080402000500000000" pitchFamily="66" charset="0"/>
              </a:rPr>
              <a:t>ist eine </a:t>
            </a:r>
            <a:r>
              <a:rPr lang="de-DE" sz="14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Weltsprache!</a:t>
            </a:r>
          </a:p>
          <a:p>
            <a:pPr algn="ctr"/>
            <a:endParaRPr lang="de-DE" sz="1400" b="1" dirty="0">
              <a:solidFill>
                <a:schemeClr val="tx1"/>
              </a:solidFill>
              <a:latin typeface="Ink Free" panose="03080402000500000000" pitchFamily="66" charset="0"/>
            </a:endParaRPr>
          </a:p>
          <a:p>
            <a:r>
              <a:rPr lang="de-DE" sz="14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Also </a:t>
            </a:r>
            <a:r>
              <a:rPr lang="de-DE" sz="1400" b="1" dirty="0">
                <a:solidFill>
                  <a:schemeClr val="tx1"/>
                </a:solidFill>
                <a:latin typeface="Ink Free" panose="03080402000500000000" pitchFamily="66" charset="0"/>
              </a:rPr>
              <a:t>ran … </a:t>
            </a:r>
            <a:endParaRPr lang="de-DE" sz="1400" b="1" dirty="0" smtClean="0">
              <a:solidFill>
                <a:schemeClr val="tx1"/>
              </a:solidFill>
              <a:latin typeface="Ink Free" panose="03080402000500000000" pitchFamily="66" charset="0"/>
            </a:endParaRPr>
          </a:p>
          <a:p>
            <a:pPr algn="ctr"/>
            <a:r>
              <a:rPr lang="de-DE" sz="1400" b="1" dirty="0" smtClean="0">
                <a:solidFill>
                  <a:schemeClr val="tx1"/>
                </a:solidFill>
                <a:latin typeface="Ink Free" panose="03080402000500000000" pitchFamily="66" charset="0"/>
              </a:rPr>
              <a:t>            </a:t>
            </a:r>
            <a:r>
              <a:rPr lang="de-DE" sz="1400" b="1" dirty="0" err="1" smtClean="0">
                <a:solidFill>
                  <a:schemeClr val="tx1"/>
                </a:solidFill>
                <a:latin typeface="Ink Free" panose="03080402000500000000" pitchFamily="66" charset="0"/>
              </a:rPr>
              <a:t>venite</a:t>
            </a:r>
            <a:r>
              <a:rPr lang="de-DE" sz="1400" b="1" dirty="0">
                <a:solidFill>
                  <a:schemeClr val="tx1"/>
                </a:solidFill>
                <a:latin typeface="Ink Free" panose="03080402000500000000" pitchFamily="66" charset="0"/>
              </a:rPr>
              <a:t>, </a:t>
            </a:r>
            <a:r>
              <a:rPr lang="de-DE" sz="1400" b="1" dirty="0" err="1">
                <a:solidFill>
                  <a:schemeClr val="tx1"/>
                </a:solidFill>
                <a:latin typeface="Ink Free" panose="03080402000500000000" pitchFamily="66" charset="0"/>
              </a:rPr>
              <a:t>videte</a:t>
            </a:r>
            <a:r>
              <a:rPr lang="de-DE" sz="1400" b="1" dirty="0">
                <a:solidFill>
                  <a:schemeClr val="tx1"/>
                </a:solidFill>
                <a:latin typeface="Ink Free" panose="03080402000500000000" pitchFamily="66" charset="0"/>
              </a:rPr>
              <a:t> et </a:t>
            </a:r>
            <a:r>
              <a:rPr lang="de-DE" sz="1400" b="1" dirty="0" err="1">
                <a:solidFill>
                  <a:schemeClr val="tx1"/>
                </a:solidFill>
                <a:latin typeface="Ink Free" panose="03080402000500000000" pitchFamily="66" charset="0"/>
              </a:rPr>
              <a:t>vincite</a:t>
            </a:r>
            <a:r>
              <a:rPr lang="de-DE" sz="1400" b="1" dirty="0">
                <a:solidFill>
                  <a:schemeClr val="tx1"/>
                </a:solidFill>
                <a:latin typeface="Ink Free" panose="03080402000500000000" pitchFamily="66" charset="0"/>
              </a:rPr>
              <a:t>!</a:t>
            </a:r>
            <a:endParaRPr lang="de-DE" sz="1400" b="1" dirty="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126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Inhalte</a:t>
            </a:r>
            <a:r>
              <a:rPr lang="de-DE" b="1" i="1" dirty="0">
                <a:solidFill>
                  <a:schemeClr val="tx1"/>
                </a:solidFill>
                <a:latin typeface="Book Antiqua" panose="02040602050305030304" pitchFamily="18" charset="0"/>
              </a:rPr>
              <a:t/>
            </a:r>
            <a:br>
              <a:rPr lang="de-DE" b="1" i="1" dirty="0">
                <a:solidFill>
                  <a:schemeClr val="tx1"/>
                </a:solidFill>
                <a:latin typeface="Book Antiqua" panose="02040602050305030304" pitchFamily="18" charset="0"/>
              </a:rPr>
            </a:br>
            <a:endParaRPr lang="de-DE" dirty="0"/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9A67FA2F-979B-4B4C-B668-71F2042A6C7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18489952"/>
              </p:ext>
            </p:extLst>
          </p:nvPr>
        </p:nvGraphicFramePr>
        <p:xfrm>
          <a:off x="914400" y="1733006"/>
          <a:ext cx="10363200" cy="4981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2531046162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4072836622"/>
                    </a:ext>
                  </a:extLst>
                </a:gridCol>
              </a:tblGrid>
              <a:tr h="4981303">
                <a:tc>
                  <a:txBody>
                    <a:bodyPr/>
                    <a:lstStyle/>
                    <a:p>
                      <a:r>
                        <a:rPr lang="de-DE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Politik -  Geschichte - Religion – Kunst</a:t>
                      </a:r>
                    </a:p>
                    <a:p>
                      <a:endParaRPr lang="de-DE" sz="2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e-DE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Geschichte und Kultur Europas</a:t>
                      </a:r>
                    </a:p>
                    <a:p>
                      <a:endParaRPr lang="de-DE" sz="2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e-DE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Staat und Gesellschaft</a:t>
                      </a:r>
                    </a:p>
                    <a:p>
                      <a:endParaRPr lang="de-DE" sz="2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e-DE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Mythologie und antike Götter</a:t>
                      </a:r>
                    </a:p>
                    <a:p>
                      <a:endParaRPr lang="de-DE" sz="2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e-DE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Philosophie</a:t>
                      </a:r>
                    </a:p>
                    <a:p>
                      <a:endParaRPr lang="de-DE" sz="2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e-DE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Liebe – Glück</a:t>
                      </a:r>
                    </a:p>
                    <a:p>
                      <a:endParaRPr lang="de-DE" sz="2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e-DE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Architektur </a:t>
                      </a:r>
                    </a:p>
                    <a:p>
                      <a:endParaRPr lang="de-DE" sz="20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e-DE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Fortwirken römischer Kultur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Prima Brevis</a:t>
                      </a:r>
                    </a:p>
                    <a:p>
                      <a:endParaRPr lang="de-DE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Lektion 1   Treffpunkt in Rom: das Forum</a:t>
                      </a:r>
                    </a:p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Lektion 2   Sieg im Circus Maximus </a:t>
                      </a:r>
                    </a:p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Lektion 4   Besuch in den Thermen</a:t>
                      </a:r>
                    </a:p>
                    <a:p>
                      <a:endParaRPr lang="de-DE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Lektion 8   Roms Ursprung – Romulus und Remus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Lektion 13 </a:t>
                      </a:r>
                      <a:r>
                        <a:rPr lang="de-DE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Caesar und Kleopatra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Lektion 15 Das trojanische Pferd</a:t>
                      </a:r>
                    </a:p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Lektion 16 </a:t>
                      </a:r>
                      <a:r>
                        <a:rPr lang="de-DE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Menschen und Götter</a:t>
                      </a:r>
                    </a:p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Lektion 19 </a:t>
                      </a:r>
                      <a:r>
                        <a:rPr lang="de-DE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Caesar – ein Gott?</a:t>
                      </a:r>
                    </a:p>
                    <a:p>
                      <a:endParaRPr lang="de-DE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Lektion 20 – 23 Narziss und Echo, Ödipus, Aeneas, Orpheus, Aeneas, Achill, Hercules,…..</a:t>
                      </a:r>
                    </a:p>
                    <a:p>
                      <a:endParaRPr lang="de-DE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Lektion 25 – 28 Römische Zivilisation Rhein-Main</a:t>
                      </a:r>
                      <a:endParaRPr lang="de-DE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237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5907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74179"/>
          </a:xfrm>
        </p:spPr>
        <p:txBody>
          <a:bodyPr>
            <a:normAutofit fontScale="90000"/>
          </a:bodyPr>
          <a:lstStyle/>
          <a:p>
            <a:r>
              <a:rPr kumimoji="0" lang="de-DE" altLang="de-DE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Lektion 1</a:t>
            </a:r>
            <a:r>
              <a:rPr kumimoji="0" lang="de-DE" altLang="de-DE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de-DE" altLang="de-DE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de-DE" altLang="de-DE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Lernwortschatz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de-DE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85D90774-C814-4C60-820C-C6AC070A06D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39145221"/>
              </p:ext>
            </p:extLst>
          </p:nvPr>
        </p:nvGraphicFramePr>
        <p:xfrm>
          <a:off x="2595155" y="1192696"/>
          <a:ext cx="6966856" cy="53416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2240">
                  <a:extLst>
                    <a:ext uri="{9D8B030D-6E8A-4147-A177-3AD203B41FA5}">
                      <a16:colId xmlns:a16="http://schemas.microsoft.com/office/drawing/2014/main" val="1919846200"/>
                    </a:ext>
                  </a:extLst>
                </a:gridCol>
                <a:gridCol w="3444616">
                  <a:extLst>
                    <a:ext uri="{9D8B030D-6E8A-4147-A177-3AD203B41FA5}">
                      <a16:colId xmlns:a16="http://schemas.microsoft.com/office/drawing/2014/main" val="3173414070"/>
                    </a:ext>
                  </a:extLst>
                </a:gridCol>
              </a:tblGrid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 err="1">
                          <a:solidFill>
                            <a:schemeClr val="tx1"/>
                          </a:solidFill>
                          <a:effectLst/>
                        </a:rPr>
                        <a:t>senātor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Senator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880223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 err="1">
                          <a:solidFill>
                            <a:schemeClr val="tx1"/>
                          </a:solidFill>
                          <a:effectLst/>
                        </a:rPr>
                        <a:t>forum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Marktplatz, Forum, Öffentlichkeit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371876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 err="1">
                          <a:solidFill>
                            <a:schemeClr val="tx1"/>
                          </a:solidFill>
                          <a:effectLst/>
                        </a:rPr>
                        <a:t>properāre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eilen, sich beeilen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560374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 err="1">
                          <a:solidFill>
                            <a:schemeClr val="tx1"/>
                          </a:solidFill>
                          <a:effectLst/>
                        </a:rPr>
                        <a:t>nam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denn, nämlich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95245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 err="1">
                          <a:solidFill>
                            <a:schemeClr val="tx1"/>
                          </a:solidFill>
                          <a:effectLst/>
                        </a:rPr>
                        <a:t>ibī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dort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616008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 err="1">
                          <a:solidFill>
                            <a:schemeClr val="tx1"/>
                          </a:solidFill>
                          <a:effectLst/>
                        </a:rPr>
                        <a:t>cūria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Kurie, Rathaus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386167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esse, </a:t>
                      </a:r>
                      <a:r>
                        <a:rPr lang="de-DE" sz="1100" b="0" dirty="0" err="1">
                          <a:solidFill>
                            <a:schemeClr val="tx1"/>
                          </a:solidFill>
                          <a:effectLst/>
                        </a:rPr>
                        <a:t>est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sein, sich befinden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333939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 err="1">
                          <a:solidFill>
                            <a:schemeClr val="tx1"/>
                          </a:solidFill>
                          <a:effectLst/>
                        </a:rPr>
                        <a:t>hīc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hier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17824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 err="1">
                          <a:solidFill>
                            <a:schemeClr val="tx1"/>
                          </a:solidFill>
                          <a:effectLst/>
                        </a:rPr>
                        <a:t>turba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Menschenmenge, Lärm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260682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 err="1">
                          <a:solidFill>
                            <a:schemeClr val="tx1"/>
                          </a:solidFill>
                          <a:effectLst/>
                        </a:rPr>
                        <a:t>stāre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stehen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133508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et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und, auch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276872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clāmāre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laut rufen, schreien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597968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 err="1">
                          <a:solidFill>
                            <a:schemeClr val="tx1"/>
                          </a:solidFill>
                          <a:effectLst/>
                        </a:rPr>
                        <a:t>gaudēre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sich freuen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030004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salvē!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sei gegrüßt!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116618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salvēte!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seid gegrüßt!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824616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subitō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plötzlich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885241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1100" b="0">
                          <a:solidFill>
                            <a:schemeClr val="tx1"/>
                          </a:solidFill>
                          <a:effectLst/>
                        </a:rPr>
                        <a:t>servus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1100" b="0" dirty="0">
                          <a:solidFill>
                            <a:schemeClr val="tx1"/>
                          </a:solidFill>
                          <a:effectLst/>
                        </a:rPr>
                        <a:t>Sklave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651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1100" b="0">
                          <a:solidFill>
                            <a:schemeClr val="tx1"/>
                          </a:solidFill>
                          <a:effectLst/>
                        </a:rPr>
                        <a:t>venīre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fr-FR" sz="1100" b="0" dirty="0">
                          <a:solidFill>
                            <a:schemeClr val="tx1"/>
                          </a:solidFill>
                          <a:effectLst/>
                        </a:rPr>
                        <a:t>kommen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605677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rogāre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bitten, erbitten, fragen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290226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ubī?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wo?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303125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rīdēre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lachen, auslachen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171970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adesse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da sein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732655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</a:rPr>
                        <a:t>tum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</a:rPr>
                        <a:t>da, damals, darauf, dann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58368" marR="58368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687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328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74179"/>
          </a:xfrm>
        </p:spPr>
        <p:txBody>
          <a:bodyPr>
            <a:normAutofit fontScale="90000"/>
          </a:bodyPr>
          <a:lstStyle/>
          <a:p>
            <a:r>
              <a:rPr kumimoji="0" lang="de-DE" altLang="de-DE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Lektion 2</a:t>
            </a:r>
            <a:r>
              <a:rPr kumimoji="0" lang="de-DE" altLang="de-DE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de-DE" altLang="de-DE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de-DE" altLang="de-DE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Lernwortschatz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de-DE" dirty="0"/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85D90774-C814-4C60-820C-C6AC070A06D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69480162"/>
              </p:ext>
            </p:extLst>
          </p:nvPr>
        </p:nvGraphicFramePr>
        <p:xfrm>
          <a:off x="2595155" y="1192696"/>
          <a:ext cx="6966856" cy="55738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2240">
                  <a:extLst>
                    <a:ext uri="{9D8B030D-6E8A-4147-A177-3AD203B41FA5}">
                      <a16:colId xmlns:a16="http://schemas.microsoft.com/office/drawing/2014/main" val="1919846200"/>
                    </a:ext>
                  </a:extLst>
                </a:gridCol>
                <a:gridCol w="3444616">
                  <a:extLst>
                    <a:ext uri="{9D8B030D-6E8A-4147-A177-3AD203B41FA5}">
                      <a16:colId xmlns:a16="http://schemas.microsoft.com/office/drawing/2014/main" val="3173414070"/>
                    </a:ext>
                  </a:extLst>
                </a:gridCol>
              </a:tblGrid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hodiē  </a:t>
                      </a:r>
                      <a:r>
                        <a:rPr lang="de-DE" sz="1100" b="0" i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Adv.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heute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880223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circus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Zirkus, Rennbahn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371876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lūdus</a:t>
                      </a:r>
                      <a:endParaRPr lang="de-DE" sz="1200" b="0" dirty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Spiel, Wettkampf; Schule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560374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sunt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sie sind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95245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sed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aber, sondern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616008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amīcus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Freund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386167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diū  </a:t>
                      </a:r>
                      <a:r>
                        <a:rPr lang="de-DE" sz="1100" b="0" i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Adv.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lange Zeit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333939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exspectāre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warten, erwarten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17824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tandem</a:t>
                      </a:r>
                      <a:endParaRPr lang="de-DE" sz="11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endlich</a:t>
                      </a:r>
                      <a:endParaRPr lang="de-DE" sz="11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260682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populus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Volk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133508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accēdere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herbeikommen, hinzukommen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276872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etiam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auch, sogar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597968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nunc  </a:t>
                      </a:r>
                      <a:r>
                        <a:rPr lang="de-DE" sz="1100" b="0" i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Adv.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jetzt, nun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755330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tacēre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schweigen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030004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porta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Tor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116618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patēre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offenstehen, sich erstrecken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824616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equus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Pferd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885241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dēnique  </a:t>
                      </a:r>
                      <a:r>
                        <a:rPr lang="de-DE" sz="1100" b="0" i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Adv.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schließlich, zuletzt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651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sīgnum</a:t>
                      </a:r>
                      <a:endParaRPr lang="de-DE" sz="11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Merkmal, Zeichen</a:t>
                      </a:r>
                      <a:endParaRPr lang="de-DE" sz="11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605677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dare</a:t>
                      </a:r>
                      <a:endParaRPr lang="de-DE" sz="11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geben</a:t>
                      </a:r>
                      <a:endParaRPr lang="de-DE" sz="11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290226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currere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eilen, laufen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303125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surgere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aufstehen, sich erheben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171970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vocāre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ourier"/>
                        </a:rPr>
                        <a:t>rufen, nennen</a:t>
                      </a:r>
                      <a:endParaRPr lang="de-DE" sz="1200" b="0">
                        <a:solidFill>
                          <a:schemeClr val="tx1"/>
                        </a:solidFill>
                        <a:effectLst/>
                        <a:latin typeface="Courier"/>
                        <a:ea typeface="Times New Roman" panose="02020603050405020304" pitchFamily="18" charset="0"/>
                        <a:cs typeface="Courier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732655"/>
                  </a:ext>
                </a:extLst>
              </a:tr>
              <a:tr h="2322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victor  </a:t>
                      </a:r>
                      <a:r>
                        <a:rPr lang="de-DE" sz="1100" b="0" i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de-DE" sz="11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de-DE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Sieger</a:t>
                      </a:r>
                      <a:endParaRPr lang="de-DE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687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8514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Impressionen aus dem Lateinbuch 1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96B42A1E-35EE-4D84-B7A1-F397923CB8F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13816" y="1728025"/>
            <a:ext cx="10564368" cy="51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0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Impressionen aus dem Lateinbuch 2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EAA02E60-9143-404E-A213-A98F1C5BDA1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30823" y="1675281"/>
            <a:ext cx="10930354" cy="527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47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Impressionen aus dem Lateinbuch 3</a:t>
            </a:r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A51B9F8D-2EF6-491E-A168-FAB8D35AE82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15256" y="1594308"/>
            <a:ext cx="10561487" cy="526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98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E194D91-9FD4-4CB4-AD8E-C842798FF2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287B275B-62BF-40C0-95BA-606F0ACCA8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DE8805-3EA4-4406-A843-10FB62D154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8020" y="3429000"/>
            <a:ext cx="7421138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F72099E-AFE3-450F-AC2A-7A52DE3546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BC5777-6C9B-4A78-9BA6-92FA4E86BD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367749"/>
            <a:ext cx="3352128" cy="993912"/>
          </a:xfrm>
        </p:spPr>
        <p:txBody>
          <a:bodyPr>
            <a:normAutofit/>
          </a:bodyPr>
          <a:lstStyle/>
          <a:p>
            <a:pPr algn="l"/>
            <a:r>
              <a:rPr lang="de-DE" sz="2400" dirty="0"/>
              <a:t>Impressionen aus dem Lateinbuch 4</a:t>
            </a:r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322D3029-3E94-4AB9-AD2A-41C0D509C09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4919871" y="1500808"/>
            <a:ext cx="8751736" cy="5357181"/>
          </a:xfrm>
          <a:prstGeom prst="rect">
            <a:avLst/>
          </a:prstGeom>
        </p:spPr>
      </p:pic>
      <p:pic>
        <p:nvPicPr>
          <p:cNvPr id="24" name="Inhaltsplatzhalter 8">
            <a:extLst>
              <a:ext uri="{FF2B5EF4-FFF2-40B4-BE49-F238E27FC236}">
                <a16:creationId xmlns:a16="http://schemas.microsoft.com/office/drawing/2014/main" id="{FD04965B-75BE-4FF4-8DEB-56B0476127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" b="5470"/>
          <a:stretch/>
        </p:blipFill>
        <p:spPr>
          <a:xfrm>
            <a:off x="1" y="10"/>
            <a:ext cx="7479157" cy="342898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AA5B4ADB-F98A-49C9-85B3-2AE8921BFD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434" r="1" b="1"/>
          <a:stretch/>
        </p:blipFill>
        <p:spPr>
          <a:xfrm>
            <a:off x="1" y="3428998"/>
            <a:ext cx="7479157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77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10">
            <a:extLst>
              <a:ext uri="{FF2B5EF4-FFF2-40B4-BE49-F238E27FC236}">
                <a16:creationId xmlns:a16="http://schemas.microsoft.com/office/drawing/2014/main" id="{CE194D91-9FD4-4CB4-AD8E-C842798FF2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287B275B-62BF-40C0-95BA-606F0ACCA8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192DB601-A739-49BF-A3C5-257971E808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34" r="1" b="1"/>
          <a:stretch/>
        </p:blipFill>
        <p:spPr>
          <a:xfrm>
            <a:off x="1" y="10"/>
            <a:ext cx="7479157" cy="342898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26AB5AD-DC4B-44E9-B6ED-50140042EC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6434"/>
          <a:stretch/>
        </p:blipFill>
        <p:spPr>
          <a:xfrm>
            <a:off x="1" y="3428998"/>
            <a:ext cx="7479157" cy="3429001"/>
          </a:xfrm>
          <a:prstGeom prst="rect">
            <a:avLst/>
          </a:prstGeom>
        </p:spPr>
      </p:pic>
      <p:cxnSp>
        <p:nvCxnSpPr>
          <p:cNvPr id="40" name="Straight Connector 14">
            <a:extLst>
              <a:ext uri="{FF2B5EF4-FFF2-40B4-BE49-F238E27FC236}">
                <a16:creationId xmlns:a16="http://schemas.microsoft.com/office/drawing/2014/main" id="{2DDE8805-3EA4-4406-A843-10FB62D154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8020" y="3429000"/>
            <a:ext cx="7421138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16">
            <a:extLst>
              <a:ext uri="{FF2B5EF4-FFF2-40B4-BE49-F238E27FC236}">
                <a16:creationId xmlns:a16="http://schemas.microsoft.com/office/drawing/2014/main" id="{0F72099E-AFE3-450F-AC2A-7A52DE3546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18">
            <a:extLst>
              <a:ext uri="{FF2B5EF4-FFF2-40B4-BE49-F238E27FC236}">
                <a16:creationId xmlns:a16="http://schemas.microsoft.com/office/drawing/2014/main" id="{F2BC5777-6C9B-4A78-9BA6-92FA4E86BD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>
            <a:normAutofit/>
          </a:bodyPr>
          <a:lstStyle/>
          <a:p>
            <a:pPr algn="l"/>
            <a:r>
              <a:rPr lang="de-DE" sz="2800" dirty="0"/>
              <a:t>Impressionen aus dem Lateinbuch 5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97EE105-AB4D-492A-8EE7-3EF93AFB84B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6"/>
          <a:stretch>
            <a:fillRect/>
          </a:stretch>
        </p:blipFill>
        <p:spPr>
          <a:xfrm>
            <a:off x="5744818" y="2633867"/>
            <a:ext cx="6447182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30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1">
            <a:extLst>
              <a:ext uri="{FF2B5EF4-FFF2-40B4-BE49-F238E27FC236}">
                <a16:creationId xmlns:a16="http://schemas.microsoft.com/office/drawing/2014/main" id="{5D2CA358-2EA6-49C2-AAEF-0C79C1F762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AAD74829-8970-4A28-B5F6-387E0E3138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3718C3F-5042-468A-9986-625B7F965D24}"/>
              </a:ext>
            </a:extLst>
          </p:cNvPr>
          <p:cNvPicPr/>
          <p:nvPr/>
        </p:nvPicPr>
        <p:blipFill rotWithShape="1">
          <a:blip r:embed="rId3"/>
          <a:srcRect l="19400" t="36834" r="56129" b="16535"/>
          <a:stretch/>
        </p:blipFill>
        <p:spPr bwMode="auto">
          <a:xfrm>
            <a:off x="643467" y="854695"/>
            <a:ext cx="4514942" cy="280051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49C8DAD-924A-4A31-B2A0-AE19DBD4A86C}"/>
              </a:ext>
            </a:extLst>
          </p:cNvPr>
          <p:cNvPicPr/>
          <p:nvPr/>
        </p:nvPicPr>
        <p:blipFill rotWithShape="1">
          <a:blip r:embed="rId4"/>
          <a:srcRect l="19290" t="34874" r="55577" b="10267"/>
          <a:stretch/>
        </p:blipFill>
        <p:spPr bwMode="auto">
          <a:xfrm>
            <a:off x="597276" y="3655213"/>
            <a:ext cx="4514942" cy="295431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8" name="Picture 35">
            <a:extLst>
              <a:ext uri="{FF2B5EF4-FFF2-40B4-BE49-F238E27FC236}">
                <a16:creationId xmlns:a16="http://schemas.microsoft.com/office/drawing/2014/main" id="{D976ACB9-C2D4-45C2-924A-2CF7CFF511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EC65E86E-DB58-40C3-8DF4-8BC50E13319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6"/>
          <a:stretch>
            <a:fillRect/>
          </a:stretch>
        </p:blipFill>
        <p:spPr>
          <a:xfrm>
            <a:off x="5615609" y="2286000"/>
            <a:ext cx="6609443" cy="3389243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520" y="618517"/>
            <a:ext cx="5855416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Latein im Alltag</a:t>
            </a:r>
          </a:p>
        </p:txBody>
      </p:sp>
    </p:spTree>
    <p:extLst>
      <p:ext uri="{BB962C8B-B14F-4D97-AF65-F5344CB8AC3E}">
        <p14:creationId xmlns:p14="http://schemas.microsoft.com/office/powerpoint/2010/main" val="4203927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35">
            <a:extLst>
              <a:ext uri="{FF2B5EF4-FFF2-40B4-BE49-F238E27FC236}">
                <a16:creationId xmlns:a16="http://schemas.microsoft.com/office/drawing/2014/main" id="{7DABEFCB-0898-453F-A0D3-637F6C4C14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2">
            <a:extLst>
              <a:ext uri="{FF2B5EF4-FFF2-40B4-BE49-F238E27FC236}">
                <a16:creationId xmlns:a16="http://schemas.microsoft.com/office/drawing/2014/main" id="{F6742038-277A-41FB-9BF8-BD6B71469B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 descr="Ein Bild, das Boden enthält.&#10;&#10;Automatisch generierte Beschreibung">
            <a:extLst>
              <a:ext uri="{FF2B5EF4-FFF2-40B4-BE49-F238E27FC236}">
                <a16:creationId xmlns:a16="http://schemas.microsoft.com/office/drawing/2014/main" id="{83C91832-1E1E-4FE7-8F82-C6E0B57CE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5" r="25004"/>
          <a:stretch/>
        </p:blipFill>
        <p:spPr>
          <a:xfrm>
            <a:off x="2" y="10"/>
            <a:ext cx="2470174" cy="3428987"/>
          </a:xfrm>
          <a:prstGeom prst="rect">
            <a:avLst/>
          </a:prstGeom>
        </p:spPr>
      </p:pic>
      <p:pic>
        <p:nvPicPr>
          <p:cNvPr id="5" name="Grafik 4" descr="Ein Bild, das Text, draußen, Person enthält.&#10;&#10;Automatisch generierte Beschreibung">
            <a:extLst>
              <a:ext uri="{FF2B5EF4-FFF2-40B4-BE49-F238E27FC236}">
                <a16:creationId xmlns:a16="http://schemas.microsoft.com/office/drawing/2014/main" id="{55B49DE2-A8E7-40B2-8D8E-AC61E3DF64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1" r="37298"/>
          <a:stretch/>
        </p:blipFill>
        <p:spPr>
          <a:xfrm>
            <a:off x="4983874" y="10"/>
            <a:ext cx="2509805" cy="3428987"/>
          </a:xfrm>
          <a:prstGeom prst="rect">
            <a:avLst/>
          </a:prstGeom>
        </p:spPr>
      </p:pic>
      <p:pic>
        <p:nvPicPr>
          <p:cNvPr id="10" name="Inhaltsplatzhalter 9" descr="Ein Bild, das Gebäude, Berg, alt, Stein enthält.&#10;&#10;Automatisch generierte Beschreibung">
            <a:extLst>
              <a:ext uri="{FF2B5EF4-FFF2-40B4-BE49-F238E27FC236}">
                <a16:creationId xmlns:a16="http://schemas.microsoft.com/office/drawing/2014/main" id="{397C6B99-6EF8-41FF-9AA0-F2B58D37A0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4" r="30945"/>
          <a:stretch/>
        </p:blipFill>
        <p:spPr>
          <a:xfrm>
            <a:off x="2547161" y="10"/>
            <a:ext cx="2509805" cy="3428987"/>
          </a:xfrm>
          <a:prstGeom prst="rect">
            <a:avLst/>
          </a:prstGeom>
        </p:spPr>
      </p:pic>
      <p:sp>
        <p:nvSpPr>
          <p:cNvPr id="62" name="Rectangle 39">
            <a:extLst>
              <a:ext uri="{FF2B5EF4-FFF2-40B4-BE49-F238E27FC236}">
                <a16:creationId xmlns:a16="http://schemas.microsoft.com/office/drawing/2014/main" id="{BFA2CB77-DBFC-4C4F-AD56-C993DF74D3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0178" y="-3"/>
            <a:ext cx="82296" cy="3419856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41">
            <a:extLst>
              <a:ext uri="{FF2B5EF4-FFF2-40B4-BE49-F238E27FC236}">
                <a16:creationId xmlns:a16="http://schemas.microsoft.com/office/drawing/2014/main" id="{7761885C-DA79-4C6C-933A-FD7927B70F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4670" y="-3"/>
            <a:ext cx="82296" cy="3419856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60DF0C0-73E5-43BD-83C7-566C313A39E7}"/>
              </a:ext>
            </a:extLst>
          </p:cNvPr>
          <p:cNvPicPr/>
          <p:nvPr/>
        </p:nvPicPr>
        <p:blipFill rotWithShape="1">
          <a:blip r:embed="rId6"/>
          <a:srcRect t="1613" r="1" b="16881"/>
          <a:stretch/>
        </p:blipFill>
        <p:spPr>
          <a:xfrm>
            <a:off x="1" y="3428998"/>
            <a:ext cx="7479157" cy="3429001"/>
          </a:xfrm>
          <a:prstGeom prst="rect">
            <a:avLst/>
          </a:prstGeom>
        </p:spPr>
      </p:pic>
      <p:cxnSp>
        <p:nvCxnSpPr>
          <p:cNvPr id="64" name="Straight Connector 43">
            <a:extLst>
              <a:ext uri="{FF2B5EF4-FFF2-40B4-BE49-F238E27FC236}">
                <a16:creationId xmlns:a16="http://schemas.microsoft.com/office/drawing/2014/main" id="{3F695222-9173-4081-8FF3-DDD103C027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87" y="3429000"/>
            <a:ext cx="7421138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45">
            <a:extLst>
              <a:ext uri="{FF2B5EF4-FFF2-40B4-BE49-F238E27FC236}">
                <a16:creationId xmlns:a16="http://schemas.microsoft.com/office/drawing/2014/main" id="{79B78619-932E-485B-A7FF-3FC4941902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47">
            <a:extLst>
              <a:ext uri="{FF2B5EF4-FFF2-40B4-BE49-F238E27FC236}">
                <a16:creationId xmlns:a16="http://schemas.microsoft.com/office/drawing/2014/main" id="{D7B93D53-3940-4F3A-8CDD-93E4C9961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408" y="640831"/>
            <a:ext cx="3352128" cy="1573863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/>
              <a:t>Latein Lebt!</a:t>
            </a:r>
          </a:p>
        </p:txBody>
      </p:sp>
      <p:sp>
        <p:nvSpPr>
          <p:cNvPr id="67" name="Content Placeholder 32">
            <a:extLst>
              <a:ext uri="{FF2B5EF4-FFF2-40B4-BE49-F238E27FC236}">
                <a16:creationId xmlns:a16="http://schemas.microsoft.com/office/drawing/2014/main" id="{B55AB93E-3300-444E-90F0-0ED8C60FADF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96408" y="1942012"/>
            <a:ext cx="3352128" cy="4306390"/>
          </a:xfrm>
        </p:spPr>
        <p:txBody>
          <a:bodyPr>
            <a:normAutofit/>
          </a:bodyPr>
          <a:lstStyle/>
          <a:p>
            <a:r>
              <a:rPr lang="en-US" sz="1600" dirty="0" err="1"/>
              <a:t>Vollendete</a:t>
            </a:r>
            <a:r>
              <a:rPr lang="en-US" sz="1600" dirty="0"/>
              <a:t> </a:t>
            </a:r>
            <a:r>
              <a:rPr lang="en-US" sz="1600" dirty="0" err="1"/>
              <a:t>Nachbilding</a:t>
            </a:r>
            <a:r>
              <a:rPr lang="en-US" sz="1600" dirty="0"/>
              <a:t> </a:t>
            </a:r>
          </a:p>
          <a:p>
            <a:pPr marL="0" indent="0">
              <a:buNone/>
            </a:pPr>
            <a:r>
              <a:rPr lang="en-US" sz="1600" dirty="0"/>
              <a:t>     der </a:t>
            </a:r>
            <a:r>
              <a:rPr lang="en-US" sz="1600" dirty="0" err="1"/>
              <a:t>Antike</a:t>
            </a:r>
            <a:r>
              <a:rPr lang="en-US" sz="1600" dirty="0"/>
              <a:t> </a:t>
            </a:r>
            <a:r>
              <a:rPr lang="en-US" sz="1600" dirty="0" err="1"/>
              <a:t>im</a:t>
            </a:r>
            <a:r>
              <a:rPr lang="en-US" sz="1600" dirty="0"/>
              <a:t> </a:t>
            </a:r>
          </a:p>
          <a:p>
            <a:pPr marL="0" indent="0">
              <a:buNone/>
            </a:pPr>
            <a:r>
              <a:rPr lang="de-DE" sz="1400" b="1" dirty="0"/>
              <a:t>      Videospiel </a:t>
            </a:r>
          </a:p>
          <a:p>
            <a:pPr marL="0" indent="0">
              <a:buNone/>
            </a:pPr>
            <a:r>
              <a:rPr lang="de-DE" sz="1400" b="1" dirty="0"/>
              <a:t>      „</a:t>
            </a:r>
            <a:r>
              <a:rPr lang="de-DE" sz="1400" b="1" dirty="0" err="1"/>
              <a:t>Assassin’s</a:t>
            </a:r>
            <a:r>
              <a:rPr lang="de-DE" sz="1400" b="1" dirty="0"/>
              <a:t> Creed“ 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18" name="Grafik 17" descr="Ein Bild, das Text, Berg, Wasser, draußen enthält.&#10;&#10;Automatisch generierte Beschreibung">
            <a:extLst>
              <a:ext uri="{FF2B5EF4-FFF2-40B4-BE49-F238E27FC236}">
                <a16:creationId xmlns:a16="http://schemas.microsoft.com/office/drawing/2014/main" id="{7641D3A9-E961-4969-9CD2-6A97ECA392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794" y="3870552"/>
            <a:ext cx="4702205" cy="297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93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Latein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Nicht nur für die </a:t>
            </a:r>
            <a:r>
              <a:rPr lang="de-DE" dirty="0" err="1">
                <a:solidFill>
                  <a:schemeClr val="accent1"/>
                </a:solidFill>
              </a:rPr>
              <a:t>optimi</a:t>
            </a:r>
            <a:r>
              <a:rPr lang="de-DE" dirty="0"/>
              <a:t> und </a:t>
            </a:r>
            <a:r>
              <a:rPr lang="de-DE" dirty="0" err="1">
                <a:solidFill>
                  <a:srgbClr val="FF0000"/>
                </a:solidFill>
              </a:rPr>
              <a:t>optimae</a:t>
            </a:r>
            <a:r>
              <a:rPr lang="de-DE" dirty="0"/>
              <a:t> </a:t>
            </a:r>
            <a:r>
              <a:rPr lang="de-DE" dirty="0" err="1"/>
              <a:t>linguae</a:t>
            </a:r>
            <a:r>
              <a:rPr lang="de-DE" dirty="0"/>
              <a:t> </a:t>
            </a:r>
            <a:r>
              <a:rPr lang="de-DE" dirty="0" err="1"/>
              <a:t>Latinae</a:t>
            </a:r>
            <a:endParaRPr lang="de-DE" dirty="0"/>
          </a:p>
          <a:p>
            <a:endParaRPr lang="de-DE" dirty="0"/>
          </a:p>
          <a:p>
            <a:r>
              <a:rPr lang="de-DE" dirty="0"/>
              <a:t>… Latein - mit </a:t>
            </a:r>
            <a:r>
              <a:rPr lang="de-DE" dirty="0">
                <a:solidFill>
                  <a:schemeClr val="accent5"/>
                </a:solidFill>
              </a:rPr>
              <a:t>Hirn</a:t>
            </a:r>
            <a:r>
              <a:rPr lang="de-DE" dirty="0"/>
              <a:t>, </a:t>
            </a:r>
            <a:r>
              <a:rPr lang="de-DE" dirty="0">
                <a:solidFill>
                  <a:srgbClr val="C00000"/>
                </a:solidFill>
              </a:rPr>
              <a:t>Herz</a:t>
            </a:r>
            <a:r>
              <a:rPr lang="de-DE" dirty="0"/>
              <a:t> und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Humor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932604D-5E5B-423A-BA7F-91B54D6EF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9714" y="0"/>
            <a:ext cx="902286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71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E329ADF2-0541-4770-8D6F-7F7392064B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B042749-FB5E-4C0B-867D-6D25FB5FF0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60CE105-C7BB-46B3-821C-82BED63A6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1BBC21E4-EBAB-40A6-893B-F781E3371D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1785C7C-C5AC-4BFA-8166-16DB0E8C9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772" y="1500127"/>
            <a:ext cx="2546608" cy="1909955"/>
          </a:xfrm>
          <a:prstGeom prst="roundRect">
            <a:avLst>
              <a:gd name="adj" fmla="val 0"/>
            </a:avLst>
          </a:prstGeom>
          <a:ln w="82550" cap="sq">
            <a:noFill/>
            <a:miter lim="800000"/>
          </a:ln>
          <a:effectLst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FF1EE29-26EE-44DB-A2DA-6298E8470C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4" t="46543"/>
          <a:stretch/>
        </p:blipFill>
        <p:spPr>
          <a:xfrm>
            <a:off x="8500434" y="3191932"/>
            <a:ext cx="3686351" cy="36660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11" y="4562855"/>
            <a:ext cx="10916365" cy="113755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1800" dirty="0">
                <a:hlinkClick r:id="rId5"/>
              </a:rPr>
              <a:t>https://www.youtube.com/watch?v=o0Bd8pq-utw</a:t>
            </a:r>
            <a:r>
              <a:rPr lang="de-DE" sz="1100" dirty="0"/>
              <a:t/>
            </a:r>
            <a:br>
              <a:rPr lang="de-DE" sz="1100" dirty="0"/>
            </a:br>
            <a:endParaRPr lang="en-US" sz="18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8B0FF3E-9820-46CD-ACEF-70D47AACC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9762" y="1500126"/>
            <a:ext cx="2716558" cy="1876271"/>
          </a:xfrm>
          <a:prstGeom prst="roundRect">
            <a:avLst>
              <a:gd name="adj" fmla="val 0"/>
            </a:avLst>
          </a:prstGeom>
          <a:ln w="82550" cap="sq">
            <a:noFill/>
            <a:miter lim="800000"/>
          </a:ln>
          <a:effectLst/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2EC82D8-77B2-423C-8501-A4DBC6F6C1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78"/>
          <a:stretch/>
        </p:blipFill>
        <p:spPr>
          <a:xfrm>
            <a:off x="-2607" y="0"/>
            <a:ext cx="12192000" cy="3053351"/>
          </a:xfrm>
          <a:prstGeom prst="rect">
            <a:avLst/>
          </a:prstGeom>
        </p:spPr>
      </p:pic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AA7F2292-5E84-4475-A5E1-B8475F44474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7"/>
          <a:stretch>
            <a:fillRect/>
          </a:stretch>
        </p:blipFill>
        <p:spPr>
          <a:xfrm>
            <a:off x="997782" y="1500129"/>
            <a:ext cx="2470990" cy="1853242"/>
          </a:xfrm>
          <a:prstGeom prst="roundRect">
            <a:avLst>
              <a:gd name="adj" fmla="val 0"/>
            </a:avLst>
          </a:prstGeom>
          <a:ln w="82550" cap="sq">
            <a:noFill/>
            <a:miter lim="800000"/>
          </a:ln>
          <a:effectLst/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58F38DF-79C9-46FE-8596-DAB5D51B48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5219" y="857551"/>
            <a:ext cx="2936216" cy="404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05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07819"/>
            <a:ext cx="10364451" cy="1342307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Calibri" panose="020F0502020204030204" pitchFamily="34" charset="0"/>
                <a:cs typeface="Calibri" panose="020F0502020204030204" pitchFamily="34" charset="0"/>
              </a:rPr>
              <a:t>… und noch mehr Informationsbedarf?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F6EDB0-227B-41AC-885B-D52A8FD80B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172817"/>
            <a:ext cx="10363826" cy="5477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dirty="0"/>
              <a:t>Weitere links zum Fach Latein an der MTS</a:t>
            </a:r>
          </a:p>
          <a:p>
            <a:pPr marL="0" indent="0">
              <a:buNone/>
            </a:pPr>
            <a:r>
              <a:rPr lang="de-DE" sz="1800" dirty="0">
                <a:hlinkClick r:id="rId2"/>
              </a:rPr>
              <a:t>https://www.main-taunus-schule.de/assets/Service/Lateinvorstellung-MTS-2020.mp4</a:t>
            </a:r>
            <a:endParaRPr lang="de-DE" sz="1800" dirty="0"/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Lateinische Nachrichten 2020 - ein </a:t>
            </a:r>
            <a:r>
              <a:rPr lang="de-DE" sz="1800" dirty="0">
                <a:hlinkClick r:id="rId3"/>
              </a:rPr>
              <a:t>Filmprojekt</a:t>
            </a:r>
            <a:endParaRPr lang="de-DE" sz="1800" dirty="0"/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weitere Informationen zu Latein</a:t>
            </a:r>
          </a:p>
          <a:p>
            <a:pPr marL="0" indent="0">
              <a:buNone/>
            </a:pPr>
            <a:r>
              <a:rPr lang="de-DE" sz="1800" dirty="0"/>
              <a:t> </a:t>
            </a:r>
            <a:r>
              <a:rPr lang="de-DE" sz="1800" dirty="0" err="1">
                <a:hlinkClick r:id="rId4"/>
              </a:rPr>
              <a:t>assets</a:t>
            </a:r>
            <a:r>
              <a:rPr lang="de-DE" sz="1800" dirty="0">
                <a:hlinkClick r:id="rId4"/>
              </a:rPr>
              <a:t>/Service/</a:t>
            </a:r>
            <a:r>
              <a:rPr lang="de-DE" sz="1800" dirty="0" err="1">
                <a:hlinkClick r:id="rId4"/>
              </a:rPr>
              <a:t>FormulareEltern</a:t>
            </a:r>
            <a:r>
              <a:rPr lang="de-DE" sz="1800" dirty="0">
                <a:hlinkClick r:id="rId4"/>
              </a:rPr>
              <a:t>/Latein-info-klein.pdf</a:t>
            </a:r>
            <a:endParaRPr lang="de-DE" sz="1800" dirty="0"/>
          </a:p>
          <a:p>
            <a:endParaRPr lang="de-DE" sz="1800" dirty="0"/>
          </a:p>
          <a:p>
            <a:pPr marL="0" indent="0">
              <a:buNone/>
            </a:pPr>
            <a:r>
              <a:rPr lang="de-DE" sz="1800" dirty="0"/>
              <a:t>Informationen zum </a:t>
            </a:r>
            <a:r>
              <a:rPr lang="de-DE" sz="1800" dirty="0">
                <a:hlinkClick r:id="rId5"/>
              </a:rPr>
              <a:t>Latein Leistungskurs</a:t>
            </a:r>
            <a:r>
              <a:rPr lang="de-DE" sz="1800" dirty="0"/>
              <a:t> - Beispielaufgaben </a:t>
            </a:r>
            <a:r>
              <a:rPr lang="de-DE" sz="1800" dirty="0">
                <a:hlinkClick r:id="rId6"/>
              </a:rPr>
              <a:t>A</a:t>
            </a:r>
            <a:r>
              <a:rPr lang="de-DE" sz="1800" dirty="0"/>
              <a:t>   </a:t>
            </a:r>
            <a:r>
              <a:rPr lang="de-DE" sz="1800" dirty="0">
                <a:hlinkClick r:id="rId7"/>
              </a:rPr>
              <a:t>B</a:t>
            </a:r>
            <a:r>
              <a:rPr lang="de-DE" sz="1800" dirty="0"/>
              <a:t>  </a:t>
            </a:r>
            <a:r>
              <a:rPr lang="de-DE" sz="1800" dirty="0">
                <a:hlinkClick r:id="rId8"/>
              </a:rPr>
              <a:t> C</a:t>
            </a:r>
            <a:r>
              <a:rPr lang="de-DE" sz="1800" dirty="0"/>
              <a:t/>
            </a:r>
            <a:br>
              <a:rPr lang="de-DE" sz="1800" dirty="0"/>
            </a:br>
            <a:endParaRPr lang="de-DE" sz="1800" dirty="0"/>
          </a:p>
          <a:p>
            <a:pPr marL="0" indent="0">
              <a:buNone/>
            </a:pPr>
            <a:r>
              <a:rPr lang="de-DE" sz="1800" dirty="0"/>
              <a:t>Bei Fragen oder zur Vereinbarung eines persönlichen Gespräches wenden Sie sich gerne an uns:   </a:t>
            </a:r>
            <a:r>
              <a:rPr lang="de-DE" sz="1800" dirty="0">
                <a:hlinkClick r:id="rId9"/>
              </a:rPr>
              <a:t>inderfurth@main-taunus-schule.de</a:t>
            </a:r>
            <a:endParaRPr lang="de-DE" sz="1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2199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57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78" name="Rectangle 59">
            <a:extLst>
              <a:ext uri="{FF2B5EF4-FFF2-40B4-BE49-F238E27FC236}">
                <a16:creationId xmlns:a16="http://schemas.microsoft.com/office/drawing/2014/main" id="{31CA2540-FD07-4286-91E4-8D0DE4E509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762" y="1227279"/>
            <a:ext cx="4328819" cy="25092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/>
              <a:t>Was </a:t>
            </a:r>
            <a:r>
              <a:rPr lang="en-US" sz="4800" b="1" dirty="0" err="1"/>
              <a:t>möchtet</a:t>
            </a:r>
            <a:r>
              <a:rPr lang="en-US" sz="4800" b="1" dirty="0"/>
              <a:t> </a:t>
            </a:r>
            <a:r>
              <a:rPr lang="en-US" sz="4800" b="1" dirty="0" err="1"/>
              <a:t>ihr</a:t>
            </a:r>
            <a:r>
              <a:rPr lang="en-US" sz="4800" b="1" dirty="0"/>
              <a:t> </a:t>
            </a:r>
            <a:r>
              <a:rPr lang="en-US" sz="4800" b="1" dirty="0" err="1"/>
              <a:t>noch</a:t>
            </a:r>
            <a:r>
              <a:rPr lang="en-US" sz="4800" b="1" dirty="0"/>
              <a:t> </a:t>
            </a:r>
            <a:r>
              <a:rPr lang="en-US" sz="4800" b="1" dirty="0" err="1"/>
              <a:t>wissen</a:t>
            </a:r>
            <a:endParaRPr lang="en-US" sz="4800" b="1" dirty="0"/>
          </a:p>
        </p:txBody>
      </p:sp>
      <p:pic>
        <p:nvPicPr>
          <p:cNvPr id="79" name="Picture 61">
            <a:extLst>
              <a:ext uri="{FF2B5EF4-FFF2-40B4-BE49-F238E27FC236}">
                <a16:creationId xmlns:a16="http://schemas.microsoft.com/office/drawing/2014/main" id="{214924F5-CDC2-4DFA-82F3-4843ADD678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5" t="89389" r="26987" b="24"/>
          <a:stretch/>
        </p:blipFill>
        <p:spPr>
          <a:xfrm flipH="1">
            <a:off x="0" y="-1"/>
            <a:ext cx="2596444" cy="872709"/>
          </a:xfrm>
          <a:prstGeom prst="rect">
            <a:avLst/>
          </a:prstGeom>
        </p:spPr>
      </p:pic>
      <p:pic>
        <p:nvPicPr>
          <p:cNvPr id="80" name="Picture 63">
            <a:extLst>
              <a:ext uri="{FF2B5EF4-FFF2-40B4-BE49-F238E27FC236}">
                <a16:creationId xmlns:a16="http://schemas.microsoft.com/office/drawing/2014/main" id="{AED59812-6820-446C-B994-0D059C97DC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7" t="72411" b="13751"/>
          <a:stretch/>
        </p:blipFill>
        <p:spPr>
          <a:xfrm>
            <a:off x="10473994" y="5564567"/>
            <a:ext cx="1341545" cy="1293433"/>
          </a:xfrm>
          <a:custGeom>
            <a:avLst/>
            <a:gdLst>
              <a:gd name="connsiteX0" fmla="*/ 0 w 1341545"/>
              <a:gd name="connsiteY0" fmla="*/ 0 h 1293433"/>
              <a:gd name="connsiteX1" fmla="*/ 1341545 w 1341545"/>
              <a:gd name="connsiteY1" fmla="*/ 0 h 1293433"/>
              <a:gd name="connsiteX2" fmla="*/ 1341545 w 1341545"/>
              <a:gd name="connsiteY2" fmla="*/ 1293433 h 1293433"/>
              <a:gd name="connsiteX3" fmla="*/ 150847 w 1341545"/>
              <a:gd name="connsiteY3" fmla="*/ 1293433 h 1293433"/>
              <a:gd name="connsiteX4" fmla="*/ 66240 w 1341545"/>
              <a:gd name="connsiteY4" fmla="*/ 1183451 h 1293433"/>
              <a:gd name="connsiteX5" fmla="*/ 0 w 1341545"/>
              <a:gd name="connsiteY5" fmla="*/ 1061841 h 129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1545" h="1293433">
                <a:moveTo>
                  <a:pt x="0" y="0"/>
                </a:moveTo>
                <a:lnTo>
                  <a:pt x="1341545" y="0"/>
                </a:lnTo>
                <a:lnTo>
                  <a:pt x="1341545" y="1293433"/>
                </a:lnTo>
                <a:lnTo>
                  <a:pt x="150847" y="1293433"/>
                </a:lnTo>
                <a:lnTo>
                  <a:pt x="66240" y="1183451"/>
                </a:lnTo>
                <a:lnTo>
                  <a:pt x="0" y="1061841"/>
                </a:lnTo>
                <a:close/>
              </a:path>
            </a:pathLst>
          </a:custGeo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04C7D03-AFAB-4888-A5CB-E2841F20DEA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/>
          <a:stretch>
            <a:fillRect/>
          </a:stretch>
        </p:blipFill>
        <p:spPr>
          <a:xfrm>
            <a:off x="6243929" y="1725137"/>
            <a:ext cx="3513426" cy="2442418"/>
          </a:xfrm>
          <a:prstGeom prst="rect">
            <a:avLst/>
          </a:prstGeom>
        </p:spPr>
      </p:pic>
      <p:pic>
        <p:nvPicPr>
          <p:cNvPr id="81" name="Picture 65">
            <a:extLst>
              <a:ext uri="{FF2B5EF4-FFF2-40B4-BE49-F238E27FC236}">
                <a16:creationId xmlns:a16="http://schemas.microsoft.com/office/drawing/2014/main" id="{E844ED7C-1917-40D8-8B42-1B1C27BC5A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8252"/>
          <a:stretch/>
        </p:blipFill>
        <p:spPr>
          <a:xfrm flipH="1">
            <a:off x="0" y="3142319"/>
            <a:ext cx="4605339" cy="371568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4065692" y="5457184"/>
            <a:ext cx="5830442" cy="787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kern="100" dirty="0">
                <a:latin typeface="Aptos"/>
                <a:ea typeface="Aptos"/>
                <a:cs typeface="Times New Roman" panose="02020603050405020304" pitchFamily="18" charset="0"/>
              </a:rPr>
              <a:t>Schreibt einfach </a:t>
            </a:r>
            <a:r>
              <a:rPr lang="de-DE" kern="100" dirty="0" smtClean="0">
                <a:latin typeface="Aptos"/>
                <a:ea typeface="Aptos"/>
                <a:cs typeface="Times New Roman" panose="02020603050405020304" pitchFamily="18" charset="0"/>
              </a:rPr>
              <a:t>an: </a:t>
            </a:r>
            <a:r>
              <a:rPr lang="de-DE" kern="100" dirty="0" smtClean="0">
                <a:latin typeface="Aptos"/>
                <a:ea typeface="Aptos"/>
                <a:cs typeface="Times New Roman" panose="02020603050405020304" pitchFamily="18" charset="0"/>
                <a:hlinkClick r:id="rId6"/>
              </a:rPr>
              <a:t>inderfurth@main-taunus-schule.de</a:t>
            </a:r>
            <a:endParaRPr lang="de-DE" kern="100" dirty="0" smtClean="0">
              <a:latin typeface="Aptos"/>
              <a:ea typeface="Aptos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kern="100" dirty="0" smtClean="0">
                <a:latin typeface="Aptos"/>
                <a:ea typeface="Aptos"/>
                <a:cs typeface="Times New Roman" panose="02020603050405020304" pitchFamily="18" charset="0"/>
              </a:rPr>
              <a:t>Bis bald im </a:t>
            </a:r>
            <a:r>
              <a:rPr lang="de-DE" kern="100" dirty="0" err="1" smtClean="0">
                <a:latin typeface="Aptos"/>
                <a:ea typeface="Aptos"/>
                <a:cs typeface="Times New Roman" panose="02020603050405020304" pitchFamily="18" charset="0"/>
              </a:rPr>
              <a:t>cursu</a:t>
            </a:r>
            <a:r>
              <a:rPr lang="de-DE" kern="100" dirty="0" smtClean="0">
                <a:latin typeface="Aptos"/>
                <a:ea typeface="Aptos"/>
                <a:cs typeface="Times New Roman" panose="02020603050405020304" pitchFamily="18" charset="0"/>
              </a:rPr>
              <a:t> </a:t>
            </a:r>
            <a:r>
              <a:rPr lang="de-DE" kern="100" dirty="0" err="1" smtClean="0">
                <a:latin typeface="Aptos"/>
                <a:ea typeface="Aptos"/>
                <a:cs typeface="Times New Roman" panose="02020603050405020304" pitchFamily="18" charset="0"/>
              </a:rPr>
              <a:t>linguae</a:t>
            </a:r>
            <a:r>
              <a:rPr lang="de-DE" kern="100" dirty="0" smtClean="0">
                <a:latin typeface="Aptos"/>
                <a:ea typeface="Aptos"/>
                <a:cs typeface="Times New Roman" panose="02020603050405020304" pitchFamily="18" charset="0"/>
              </a:rPr>
              <a:t> </a:t>
            </a:r>
            <a:r>
              <a:rPr lang="de-DE" kern="100" dirty="0" err="1" smtClean="0">
                <a:latin typeface="Aptos"/>
                <a:ea typeface="Aptos"/>
                <a:cs typeface="Times New Roman" panose="02020603050405020304" pitchFamily="18" charset="0"/>
              </a:rPr>
              <a:t>Latinae</a:t>
            </a:r>
            <a:r>
              <a:rPr lang="de-DE" kern="100" dirty="0" smtClean="0">
                <a:latin typeface="Aptos"/>
                <a:ea typeface="Aptos"/>
                <a:cs typeface="Times New Roman" panose="02020603050405020304" pitchFamily="18" charset="0"/>
              </a:rPr>
              <a:t>! Valete!</a:t>
            </a:r>
            <a:endParaRPr lang="de-DE" kern="100" dirty="0">
              <a:latin typeface="Aptos"/>
              <a:ea typeface="Apto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13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1981535-B5AA-4E0C-ACE5-925CC19B20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97D060-AA7E-4411-BA62-28BD1EBD55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fik 4">
            <a:extLst>
              <a:ext uri="{FF2B5EF4-FFF2-40B4-BE49-F238E27FC236}">
                <a16:creationId xmlns:a16="http://schemas.microsoft.com/office/drawing/2014/main" id="{1E0B7385-42C1-47D3-87C1-B4D642379E7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 cstate="print"/>
          <a:srcRect t="5347" r="7065" b="4497"/>
          <a:stretch>
            <a:fillRect/>
          </a:stretch>
        </p:blipFill>
        <p:spPr>
          <a:xfrm>
            <a:off x="2600077" y="97842"/>
            <a:ext cx="5854147" cy="6662313"/>
          </a:xfrm>
          <a:prstGeom prst="roundRect">
            <a:avLst>
              <a:gd name="adj" fmla="val 5301"/>
            </a:avLst>
          </a:prstGeom>
          <a:noFill/>
          <a:ln w="1905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53060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5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F0A497-2F2B-48AE-9316-093C1208F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3465" y="1006505"/>
            <a:ext cx="6909479" cy="4853908"/>
          </a:xfrm>
          <a:prstGeom prst="roundRect">
            <a:avLst>
              <a:gd name="adj" fmla="val 298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2" name="Picture 17">
            <a:extLst>
              <a:ext uri="{FF2B5EF4-FFF2-40B4-BE49-F238E27FC236}">
                <a16:creationId xmlns:a16="http://schemas.microsoft.com/office/drawing/2014/main" id="{E3265C2A-0A58-43AD-A406-8F4478E287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2461" y="640831"/>
            <a:ext cx="4429539" cy="1573863"/>
          </a:xfrm>
        </p:spPr>
        <p:txBody>
          <a:bodyPr>
            <a:normAutofit/>
          </a:bodyPr>
          <a:lstStyle/>
          <a:p>
            <a:pPr algn="l"/>
            <a:r>
              <a:rPr lang="de-DE" sz="3200" dirty="0"/>
              <a:t>Das römische reich</a:t>
            </a:r>
          </a:p>
        </p:txBody>
      </p:sp>
      <p:sp>
        <p:nvSpPr>
          <p:cNvPr id="33" name="Inhaltsplatzhalter 2">
            <a:extLst>
              <a:ext uri="{FF2B5EF4-FFF2-40B4-BE49-F238E27FC236}">
                <a16:creationId xmlns:a16="http://schemas.microsoft.com/office/drawing/2014/main" id="{E2F6EDB0-227B-41AC-885B-D52A8FD80B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41974" y="2367093"/>
            <a:ext cx="3975652" cy="1956430"/>
          </a:xfrm>
        </p:spPr>
        <p:txBody>
          <a:bodyPr>
            <a:normAutofit/>
          </a:bodyPr>
          <a:lstStyle/>
          <a:p>
            <a:r>
              <a:rPr lang="de-DE" sz="1800" dirty="0"/>
              <a:t>Eine Herrschaft   </a:t>
            </a:r>
            <a:r>
              <a:rPr lang="de-DE" sz="1800" dirty="0" err="1"/>
              <a:t>res</a:t>
            </a:r>
            <a:r>
              <a:rPr lang="de-DE" sz="1800" dirty="0"/>
              <a:t> publica</a:t>
            </a:r>
          </a:p>
          <a:p>
            <a:r>
              <a:rPr lang="de-DE" sz="1800" dirty="0"/>
              <a:t>Ein recht              </a:t>
            </a:r>
            <a:r>
              <a:rPr lang="de-DE" sz="1800" dirty="0" err="1"/>
              <a:t>lex</a:t>
            </a:r>
            <a:r>
              <a:rPr lang="de-DE" sz="1800" dirty="0"/>
              <a:t> / ius</a:t>
            </a:r>
          </a:p>
          <a:p>
            <a:r>
              <a:rPr lang="de-DE" sz="1800" dirty="0"/>
              <a:t>Eine </a:t>
            </a:r>
            <a:r>
              <a:rPr lang="de-DE" sz="1800" dirty="0" err="1"/>
              <a:t>währung</a:t>
            </a:r>
            <a:r>
              <a:rPr lang="de-DE" sz="1800" dirty="0"/>
              <a:t>     </a:t>
            </a:r>
            <a:r>
              <a:rPr lang="de-DE" sz="1800" dirty="0" err="1"/>
              <a:t>aurum</a:t>
            </a:r>
            <a:endParaRPr lang="de-DE" sz="1800" dirty="0"/>
          </a:p>
          <a:p>
            <a:r>
              <a:rPr lang="de-DE" sz="1800" dirty="0"/>
              <a:t>Eine </a:t>
            </a:r>
            <a:r>
              <a:rPr lang="de-DE" sz="1800" dirty="0" err="1"/>
              <a:t>sprache</a:t>
            </a:r>
            <a:r>
              <a:rPr lang="de-DE" sz="1800" dirty="0"/>
              <a:t>         </a:t>
            </a:r>
            <a:r>
              <a:rPr lang="de-DE" sz="1800" dirty="0" err="1"/>
              <a:t>lingua</a:t>
            </a:r>
            <a:r>
              <a:rPr lang="de-DE" sz="1800" dirty="0"/>
              <a:t> </a:t>
            </a:r>
            <a:r>
              <a:rPr lang="de-DE" sz="1800" dirty="0" err="1"/>
              <a:t>latina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571211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Deutsch - </a:t>
            </a:r>
            <a:r>
              <a:rPr lang="de-DE" sz="2800" dirty="0" err="1"/>
              <a:t>grammatik</a:t>
            </a:r>
            <a:r>
              <a:rPr lang="de-DE" sz="2800" dirty="0"/>
              <a:t> - </a:t>
            </a:r>
            <a:r>
              <a:rPr lang="de-DE" sz="2800" dirty="0" err="1"/>
              <a:t>fremdwörter</a:t>
            </a:r>
            <a:r>
              <a:rPr lang="de-DE" sz="2800" dirty="0"/>
              <a:t> - </a:t>
            </a:r>
            <a:r>
              <a:rPr lang="de-DE" sz="2800" dirty="0" err="1"/>
              <a:t>lehnwörter</a:t>
            </a:r>
            <a:endParaRPr lang="de-DE" sz="2800" dirty="0"/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77A2F656-5E57-495B-B00E-086E802A209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08298012"/>
              </p:ext>
            </p:extLst>
          </p:nvPr>
        </p:nvGraphicFramePr>
        <p:xfrm>
          <a:off x="914400" y="2366963"/>
          <a:ext cx="10363195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2639">
                  <a:extLst>
                    <a:ext uri="{9D8B030D-6E8A-4147-A177-3AD203B41FA5}">
                      <a16:colId xmlns:a16="http://schemas.microsoft.com/office/drawing/2014/main" val="144604021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36206917"/>
                    </a:ext>
                  </a:extLst>
                </a:gridCol>
                <a:gridCol w="1576978">
                  <a:extLst>
                    <a:ext uri="{9D8B030D-6E8A-4147-A177-3AD203B41FA5}">
                      <a16:colId xmlns:a16="http://schemas.microsoft.com/office/drawing/2014/main" val="424400595"/>
                    </a:ext>
                  </a:extLst>
                </a:gridCol>
                <a:gridCol w="1759132">
                  <a:extLst>
                    <a:ext uri="{9D8B030D-6E8A-4147-A177-3AD203B41FA5}">
                      <a16:colId xmlns:a16="http://schemas.microsoft.com/office/drawing/2014/main" val="1488959069"/>
                    </a:ext>
                  </a:extLst>
                </a:gridCol>
                <a:gridCol w="4746166">
                  <a:extLst>
                    <a:ext uri="{9D8B030D-6E8A-4147-A177-3AD203B41FA5}">
                      <a16:colId xmlns:a16="http://schemas.microsoft.com/office/drawing/2014/main" val="22843508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Verbum 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 err="1">
                          <a:solidFill>
                            <a:schemeClr val="tx1"/>
                          </a:solidFill>
                        </a:rPr>
                        <a:t>ager</a:t>
                      </a:r>
                      <a:endParaRPr lang="de-DE" b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Acker 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Agrikultur - Wortteil </a:t>
                      </a:r>
                      <a:r>
                        <a:rPr lang="de-DE" b="0" i="1" u="none" dirty="0">
                          <a:solidFill>
                            <a:schemeClr val="tx1"/>
                          </a:solidFill>
                        </a:rPr>
                        <a:t>agrar-</a:t>
                      </a:r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 (wie in Agrarwirtschaft )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820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Ad </a:t>
                      </a:r>
                      <a:r>
                        <a:rPr lang="de-D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verbum</a:t>
                      </a:r>
                      <a:endParaRPr lang="de-D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 err="1">
                          <a:solidFill>
                            <a:schemeClr val="tx1"/>
                          </a:solidFill>
                        </a:rPr>
                        <a:t>addere</a:t>
                      </a:r>
                      <a:endParaRPr lang="de-DE" b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hinzufügen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addieren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63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Konjunktion </a:t>
                      </a:r>
                      <a:endParaRPr lang="de-D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et</a:t>
                      </a:r>
                      <a:endParaRPr lang="de-DE" b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 smtClean="0">
                          <a:solidFill>
                            <a:schemeClr val="tx1"/>
                          </a:solidFill>
                        </a:rPr>
                        <a:t>und</a:t>
                      </a:r>
                      <a:endParaRPr lang="de-DE" b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b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745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Nomen 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 err="1">
                          <a:solidFill>
                            <a:schemeClr val="tx1"/>
                          </a:solidFill>
                        </a:rPr>
                        <a:t>animal</a:t>
                      </a:r>
                      <a:endParaRPr lang="de-DE" b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Tier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animalisch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972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Tempus 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argumentum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Argument 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Beweis Argument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461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Masculinum</a:t>
                      </a:r>
                      <a:r>
                        <a:rPr lang="de-D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 err="1">
                          <a:solidFill>
                            <a:schemeClr val="tx1"/>
                          </a:solidFill>
                        </a:rPr>
                        <a:t>campus</a:t>
                      </a:r>
                      <a:endParaRPr lang="de-DE" b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Feld Fläche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Camp, Lager, Camping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85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Femininum 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 err="1">
                          <a:solidFill>
                            <a:schemeClr val="tx1"/>
                          </a:solidFill>
                        </a:rPr>
                        <a:t>caeremonia</a:t>
                      </a:r>
                      <a:endParaRPr lang="de-DE" b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Ehrfurcht, </a:t>
                      </a:r>
                      <a:r>
                        <a:rPr lang="de-DE" b="0" u="none" dirty="0" err="1">
                          <a:solidFill>
                            <a:schemeClr val="tx1"/>
                          </a:solidFill>
                        </a:rPr>
                        <a:t>feierl</a:t>
                      </a:r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. Handlung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u="none" dirty="0">
                          <a:solidFill>
                            <a:schemeClr val="tx1"/>
                          </a:solidFill>
                        </a:rPr>
                        <a:t>Zeremonie 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85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0427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4F1729-FD13-489D-BA4C-A9D5C198B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Latein und die modernen Sprachen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001AF85C-4C0D-4D15-9FAD-E00980696B7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6246354"/>
              </p:ext>
            </p:extLst>
          </p:nvPr>
        </p:nvGraphicFramePr>
        <p:xfrm>
          <a:off x="914400" y="2366963"/>
          <a:ext cx="10363195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771">
                  <a:extLst>
                    <a:ext uri="{9D8B030D-6E8A-4147-A177-3AD203B41FA5}">
                      <a16:colId xmlns:a16="http://schemas.microsoft.com/office/drawing/2014/main" val="4121358050"/>
                    </a:ext>
                  </a:extLst>
                </a:gridCol>
                <a:gridCol w="2151018">
                  <a:extLst>
                    <a:ext uri="{9D8B030D-6E8A-4147-A177-3AD203B41FA5}">
                      <a16:colId xmlns:a16="http://schemas.microsoft.com/office/drawing/2014/main" val="3603225656"/>
                    </a:ext>
                  </a:extLst>
                </a:gridCol>
                <a:gridCol w="2760617">
                  <a:extLst>
                    <a:ext uri="{9D8B030D-6E8A-4147-A177-3AD203B41FA5}">
                      <a16:colId xmlns:a16="http://schemas.microsoft.com/office/drawing/2014/main" val="1550600966"/>
                    </a:ext>
                  </a:extLst>
                </a:gridCol>
                <a:gridCol w="2595150">
                  <a:extLst>
                    <a:ext uri="{9D8B030D-6E8A-4147-A177-3AD203B41FA5}">
                      <a16:colId xmlns:a16="http://schemas.microsoft.com/office/drawing/2014/main" val="285633354"/>
                    </a:ext>
                  </a:extLst>
                </a:gridCol>
                <a:gridCol w="2072639">
                  <a:extLst>
                    <a:ext uri="{9D8B030D-6E8A-4147-A177-3AD203B41FA5}">
                      <a16:colId xmlns:a16="http://schemas.microsoft.com/office/drawing/2014/main" val="15297313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Latein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Spanisch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Italienisch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Französisch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390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unus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una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unum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uno </a:t>
                      </a:r>
                      <a:r>
                        <a:rPr lang="de-DE" dirty="0" err="1"/>
                        <a:t>una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uno </a:t>
                      </a:r>
                      <a:r>
                        <a:rPr lang="de-DE" dirty="0" err="1"/>
                        <a:t>una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/>
                        <a:t>un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une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961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duo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duae</a:t>
                      </a:r>
                      <a:r>
                        <a:rPr lang="de-DE" dirty="0"/>
                        <a:t> </a:t>
                      </a:r>
                      <a:r>
                        <a:rPr lang="de-DE" dirty="0" err="1" smtClean="0"/>
                        <a:t>duo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duos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deux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636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tres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tria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tres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tre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trois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263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quattuor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cuatro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quattro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quatre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119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quinque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cinco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cinque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cinq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330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seis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six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573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septem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siete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sette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sept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46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octo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ocho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otto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huit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986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novem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nueve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nove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neuf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40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decem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diez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dieci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dix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237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8405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4F1729-FD13-489D-BA4C-A9D5C198B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Latein und die modernen Sprachen</a:t>
            </a:r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001AF85C-4C0D-4D15-9FAD-E00980696B7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1083515"/>
              </p:ext>
            </p:extLst>
          </p:nvPr>
        </p:nvGraphicFramePr>
        <p:xfrm>
          <a:off x="913775" y="2366963"/>
          <a:ext cx="9754227" cy="3955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734">
                  <a:extLst>
                    <a:ext uri="{9D8B030D-6E8A-4147-A177-3AD203B41FA5}">
                      <a16:colId xmlns:a16="http://schemas.microsoft.com/office/drawing/2014/main" val="4121358050"/>
                    </a:ext>
                  </a:extLst>
                </a:gridCol>
                <a:gridCol w="1838600">
                  <a:extLst>
                    <a:ext uri="{9D8B030D-6E8A-4147-A177-3AD203B41FA5}">
                      <a16:colId xmlns:a16="http://schemas.microsoft.com/office/drawing/2014/main" val="3603225656"/>
                    </a:ext>
                  </a:extLst>
                </a:gridCol>
                <a:gridCol w="2598396">
                  <a:extLst>
                    <a:ext uri="{9D8B030D-6E8A-4147-A177-3AD203B41FA5}">
                      <a16:colId xmlns:a16="http://schemas.microsoft.com/office/drawing/2014/main" val="1550600966"/>
                    </a:ext>
                  </a:extLst>
                </a:gridCol>
                <a:gridCol w="2442652">
                  <a:extLst>
                    <a:ext uri="{9D8B030D-6E8A-4147-A177-3AD203B41FA5}">
                      <a16:colId xmlns:a16="http://schemas.microsoft.com/office/drawing/2014/main" val="285633354"/>
                    </a:ext>
                  </a:extLst>
                </a:gridCol>
                <a:gridCol w="1950845">
                  <a:extLst>
                    <a:ext uri="{9D8B030D-6E8A-4147-A177-3AD203B41FA5}">
                      <a16:colId xmlns:a16="http://schemas.microsoft.com/office/drawing/2014/main" val="1529731338"/>
                    </a:ext>
                  </a:extLst>
                </a:gridCol>
              </a:tblGrid>
              <a:tr h="422078">
                <a:tc>
                  <a:txBody>
                    <a:bodyPr/>
                    <a:lstStyle/>
                    <a:p>
                      <a:endParaRPr lang="de-DE" sz="16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Latein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Spanisch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Italienisch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Französisch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390135"/>
                  </a:ext>
                </a:extLst>
              </a:tr>
              <a:tr h="422078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singen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cantare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cantar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cantare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chanter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961672"/>
                  </a:ext>
                </a:extLst>
              </a:tr>
              <a:tr h="422078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kommen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venire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venir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venire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venir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636273"/>
                  </a:ext>
                </a:extLst>
              </a:tr>
              <a:tr h="422078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Freund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amicus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amigo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amico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ami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263343"/>
                  </a:ext>
                </a:extLst>
              </a:tr>
              <a:tr h="422078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Schild</a:t>
                      </a:r>
                    </a:p>
                    <a:p>
                      <a:r>
                        <a:rPr lang="de-DE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Zeichen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signum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signo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segno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signe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330293"/>
                  </a:ext>
                </a:extLst>
              </a:tr>
              <a:tr h="422078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Liebe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amor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amore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amor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amour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573711"/>
                  </a:ext>
                </a:extLst>
              </a:tr>
              <a:tr h="422078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Gott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deus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dios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dio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dieu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463990"/>
                  </a:ext>
                </a:extLst>
              </a:tr>
              <a:tr h="422078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Sprache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err="1"/>
                        <a:t>lingua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err="1"/>
                        <a:t>lengua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err="1"/>
                        <a:t>lingua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err="1"/>
                        <a:t>langue</a:t>
                      </a:r>
                      <a:endParaRPr lang="de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986105"/>
                  </a:ext>
                </a:extLst>
              </a:tr>
              <a:tr h="422078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Brücke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err="1"/>
                        <a:t>pons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err="1"/>
                        <a:t>puente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err="1"/>
                        <a:t>ponte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err="1"/>
                        <a:t>pont</a:t>
                      </a:r>
                      <a:endParaRPr lang="de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40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5278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565910"/>
          </a:xfrm>
        </p:spPr>
        <p:txBody>
          <a:bodyPr>
            <a:normAutofit/>
          </a:bodyPr>
          <a:lstStyle/>
          <a:p>
            <a:r>
              <a:rPr lang="de-DE" sz="2800" b="1" dirty="0">
                <a:solidFill>
                  <a:schemeClr val="bg2">
                    <a:lumMod val="75000"/>
                  </a:schemeClr>
                </a:solidFill>
              </a:rPr>
              <a:t>Themen allgemein</a:t>
            </a:r>
            <a:endParaRPr lang="de-DE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13775" y="2036618"/>
            <a:ext cx="10364452" cy="451381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de-DE" sz="5600" b="1" dirty="0">
                <a:solidFill>
                  <a:schemeClr val="accent3">
                    <a:lumMod val="50000"/>
                  </a:schemeClr>
                </a:solidFill>
              </a:rPr>
              <a:t>Alltag</a:t>
            </a:r>
            <a:r>
              <a:rPr lang="de-DE" sz="5600" b="1" dirty="0">
                <a:solidFill>
                  <a:schemeClr val="accent1">
                    <a:lumMod val="50000"/>
                  </a:schemeClr>
                </a:solidFill>
              </a:rPr>
              <a:t>  - Rhetorik - </a:t>
            </a:r>
            <a:r>
              <a:rPr lang="de-DE" sz="5600" b="1" dirty="0">
                <a:solidFill>
                  <a:srgbClr val="C00000"/>
                </a:solidFill>
              </a:rPr>
              <a:t>Gemeinschaft – </a:t>
            </a:r>
            <a:r>
              <a:rPr lang="de-DE" sz="5600" b="1" dirty="0">
                <a:solidFill>
                  <a:schemeClr val="accent6">
                    <a:lumMod val="50000"/>
                  </a:schemeClr>
                </a:solidFill>
              </a:rPr>
              <a:t>Philosophie – </a:t>
            </a:r>
            <a:r>
              <a:rPr lang="de-DE" sz="5600" b="1" dirty="0">
                <a:solidFill>
                  <a:srgbClr val="FFC000"/>
                </a:solidFill>
              </a:rPr>
              <a:t>Religion</a:t>
            </a:r>
            <a:r>
              <a:rPr lang="de-DE" sz="5600" b="1" dirty="0">
                <a:solidFill>
                  <a:schemeClr val="accent6">
                    <a:lumMod val="50000"/>
                  </a:schemeClr>
                </a:solidFill>
              </a:rPr>
              <a:t> – </a:t>
            </a:r>
            <a:r>
              <a:rPr lang="de-DE" sz="5600" b="1" dirty="0">
                <a:solidFill>
                  <a:schemeClr val="accent1"/>
                </a:solidFill>
              </a:rPr>
              <a:t>Theater</a:t>
            </a:r>
            <a:r>
              <a:rPr lang="de-DE" sz="5600" b="1" dirty="0">
                <a:solidFill>
                  <a:schemeClr val="accent6">
                    <a:lumMod val="50000"/>
                  </a:schemeClr>
                </a:solidFill>
              </a:rPr>
              <a:t> – </a:t>
            </a:r>
            <a:r>
              <a:rPr lang="de-DE" sz="5600" b="1" dirty="0">
                <a:solidFill>
                  <a:srgbClr val="FF0000"/>
                </a:solidFill>
              </a:rPr>
              <a:t>Sport</a:t>
            </a:r>
            <a:r>
              <a:rPr lang="de-DE" sz="5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5600" b="1" dirty="0"/>
              <a:t>- ……..</a:t>
            </a:r>
          </a:p>
          <a:p>
            <a:pPr marL="0" indent="0">
              <a:buNone/>
            </a:pPr>
            <a:endParaRPr lang="de-DE" sz="4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de-DE" sz="4000" dirty="0"/>
              <a:t>rhetorische Mittel</a:t>
            </a:r>
          </a:p>
          <a:p>
            <a:pPr marL="0" indent="0">
              <a:buNone/>
            </a:pPr>
            <a:r>
              <a:rPr lang="de-DE" sz="4000" dirty="0"/>
              <a:t>Rhetorik für die Liebeskunst, Werben und Verführen</a:t>
            </a:r>
          </a:p>
          <a:p>
            <a:pPr marL="0" indent="0">
              <a:buNone/>
            </a:pPr>
            <a:r>
              <a:rPr lang="de-DE" sz="4000" dirty="0"/>
              <a:t>Staatsformen</a:t>
            </a:r>
          </a:p>
          <a:p>
            <a:pPr marL="0" indent="0">
              <a:buNone/>
            </a:pPr>
            <a:r>
              <a:rPr lang="de-DE" sz="4000" dirty="0"/>
              <a:t>Caesar</a:t>
            </a:r>
          </a:p>
          <a:p>
            <a:pPr marL="0" indent="0">
              <a:buNone/>
            </a:pPr>
            <a:r>
              <a:rPr lang="de-DE" sz="4000" dirty="0"/>
              <a:t>Cleopatra</a:t>
            </a:r>
          </a:p>
          <a:p>
            <a:pPr marL="0" indent="0">
              <a:buNone/>
            </a:pPr>
            <a:r>
              <a:rPr lang="de-DE" sz="4000" dirty="0"/>
              <a:t>Alles rund um Rom</a:t>
            </a:r>
          </a:p>
          <a:p>
            <a:pPr marL="0" indent="0">
              <a:buNone/>
            </a:pPr>
            <a:r>
              <a:rPr lang="de-DE" sz="4000" dirty="0"/>
              <a:t>Aeneas</a:t>
            </a:r>
          </a:p>
          <a:p>
            <a:pPr marL="0" indent="0">
              <a:buNone/>
            </a:pPr>
            <a:r>
              <a:rPr lang="de-DE" sz="4000" dirty="0"/>
              <a:t>Odysseus</a:t>
            </a:r>
          </a:p>
          <a:p>
            <a:pPr marL="0" indent="0">
              <a:buNone/>
            </a:pPr>
            <a:r>
              <a:rPr lang="de-DE" sz="4000" dirty="0"/>
              <a:t>Herkules</a:t>
            </a:r>
          </a:p>
          <a:p>
            <a:pPr marL="0" indent="0">
              <a:buNone/>
            </a:pPr>
            <a:r>
              <a:rPr lang="de-DE" sz="4000" dirty="0"/>
              <a:t>Orpheus</a:t>
            </a:r>
          </a:p>
          <a:p>
            <a:pPr marL="0" indent="0">
              <a:buNone/>
            </a:pPr>
            <a:r>
              <a:rPr lang="de-DE" sz="4000" dirty="0"/>
              <a:t>Trojanischer Krieg</a:t>
            </a:r>
          </a:p>
          <a:p>
            <a:pPr marL="0" indent="0">
              <a:buNone/>
            </a:pPr>
            <a:r>
              <a:rPr lang="de-DE" sz="4000" dirty="0"/>
              <a:t>Zeit? - Freunde? - Schicksal? - Lebensziele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						</a:t>
            </a:r>
            <a:endParaRPr lang="de-DE" sz="1600" b="1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AutoShape 2" descr="wir Ich bin ein Dahlemer 50 Jahre Kennedy an der Freien Universität - PDF  Kostenfreier Download"/>
          <p:cNvSpPr>
            <a:spLocks noChangeAspect="1" noChangeArrowheads="1"/>
          </p:cNvSpPr>
          <p:nvPr/>
        </p:nvSpPr>
        <p:spPr bwMode="auto">
          <a:xfrm>
            <a:off x="155575" y="-890588"/>
            <a:ext cx="18669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4" descr="US-Wahlkampf: Wie Joe Biden gegen Donald Trump gewinnen könnte - DER SPIEGEL"/>
          <p:cNvSpPr>
            <a:spLocks noChangeAspect="1" noChangeArrowheads="1"/>
          </p:cNvSpPr>
          <p:nvPr/>
        </p:nvSpPr>
        <p:spPr bwMode="auto">
          <a:xfrm>
            <a:off x="155575" y="-876300"/>
            <a:ext cx="13811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" name="Bild 1" descr="C:\Users\Brabaender\AppData\Local\Microsoft\Windows\INetCache\Content.MSO\7CD6C26B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351" y="198384"/>
            <a:ext cx="1005841" cy="13082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utoShape 6" descr="Urknall Karneval und was dann geschah: Von Heinsberg zum  Deutschland-Shutdown – Chronologie einer Jahrhundert-Krise - Politik -  Tagesspiegel"/>
          <p:cNvSpPr>
            <a:spLocks noChangeAspect="1" noChangeArrowheads="1"/>
          </p:cNvSpPr>
          <p:nvPr/>
        </p:nvSpPr>
        <p:spPr bwMode="auto">
          <a:xfrm>
            <a:off x="155575" y="-808038"/>
            <a:ext cx="1647825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" name="Bild 1" descr="C:\Users\Brabaender\AppData\Local\Microsoft\Windows\INetCache\Content.MSO\B96C18FE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933" y="293642"/>
            <a:ext cx="1206738" cy="1187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DB7240F-AF43-4156-A343-BFB6B491E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457" y="293642"/>
            <a:ext cx="902286" cy="108518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FBA7B90-7D1E-43FD-8460-254F1C22A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7982" y="2910633"/>
            <a:ext cx="1557902" cy="218948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AD1B8CF-97C4-46E3-BB42-343085AAE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8352" y="3820245"/>
            <a:ext cx="1353429" cy="134733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C3A7C86-4B08-44B0-B333-2D01997B7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3323" y="5946817"/>
            <a:ext cx="1068910" cy="85621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F3170E7-2FF5-4F1F-9541-61860A4AC0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0719" y="3937898"/>
            <a:ext cx="1557902" cy="152155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91A3880-58BE-411B-AECB-20B72EC280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7280" y="3137158"/>
            <a:ext cx="1703670" cy="119256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AB0D5B1-D75F-4AF4-AC76-4C475DF535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25462" y="4895627"/>
            <a:ext cx="1104730" cy="163285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098944D-7CCE-437F-AE63-5439839977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76933" y="5157664"/>
            <a:ext cx="1916927" cy="163293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63C3C5B-9047-4DB3-8CE8-6EA632D6C7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03849" y="5712056"/>
            <a:ext cx="1380090" cy="109098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A011983-B0EC-4FED-B753-FDD8FB352C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46468" y="5851983"/>
            <a:ext cx="1357381" cy="93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88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E1408BAF-1350-4BC5-9C72-82A08BB07B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E67B53-E530-4CC6-B1E7-4CCC1FD632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5DAD495-25F8-4413-A942-74DE042C33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6B55C6FA-DC23-4AAD-B39A-BB3B91BD24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64496A6-0FBC-4E04-ADD1-6C20C0BA5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424" y="1449959"/>
            <a:ext cx="2841196" cy="3958079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1FE5B4-6602-475C-B3BF-A15104D018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F861D8F-B50A-4D13-96FB-E23DD981B11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5"/>
          <a:srcRect b="897"/>
          <a:stretch/>
        </p:blipFill>
        <p:spPr>
          <a:xfrm>
            <a:off x="1199250" y="1448641"/>
            <a:ext cx="2841193" cy="3928443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B4C998A-26F0-485F-B654-B7BBC124A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382" y="957486"/>
            <a:ext cx="3707844" cy="31319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Das </a:t>
            </a:r>
            <a:r>
              <a:rPr lang="en-US" sz="4000" dirty="0" err="1"/>
              <a:t>Lateinbuch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95564517"/>
      </p:ext>
    </p:extLst>
  </p:cSld>
  <p:clrMapOvr>
    <a:masterClrMapping/>
  </p:clrMapOvr>
</p:sld>
</file>

<file path=ppt/theme/theme1.xml><?xml version="1.0" encoding="utf-8"?>
<a:theme xmlns:a="http://schemas.openxmlformats.org/drawingml/2006/main" name="Tropfen">
  <a:themeElements>
    <a:clrScheme name="Tropfen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Tropfen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opfen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TM04033925[[fn=Tropfen]]</Template>
  <TotalTime>0</TotalTime>
  <Words>712</Words>
  <Application>Microsoft Office PowerPoint</Application>
  <PresentationFormat>Breitbild</PresentationFormat>
  <Paragraphs>315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2" baseType="lpstr">
      <vt:lpstr>Aptos</vt:lpstr>
      <vt:lpstr>Arial</vt:lpstr>
      <vt:lpstr>Book Antiqua</vt:lpstr>
      <vt:lpstr>Calibri</vt:lpstr>
      <vt:lpstr>Cambria</vt:lpstr>
      <vt:lpstr>Courier</vt:lpstr>
      <vt:lpstr>Ink Free</vt:lpstr>
      <vt:lpstr>Times New Roman</vt:lpstr>
      <vt:lpstr>Tw Cen MT</vt:lpstr>
      <vt:lpstr>Tropfen</vt:lpstr>
      <vt:lpstr>Salvete  Vorstellung Latein  3. Fremdsprache</vt:lpstr>
      <vt:lpstr>Latein</vt:lpstr>
      <vt:lpstr>PowerPoint-Präsentation</vt:lpstr>
      <vt:lpstr>Das römische reich</vt:lpstr>
      <vt:lpstr>Deutsch - grammatik - fremdwörter - lehnwörter</vt:lpstr>
      <vt:lpstr>Latein und die modernen Sprachen</vt:lpstr>
      <vt:lpstr>Latein und die modernen Sprachen</vt:lpstr>
      <vt:lpstr>Themen allgemein</vt:lpstr>
      <vt:lpstr>Das Lateinbuch</vt:lpstr>
      <vt:lpstr>Inhalte </vt:lpstr>
      <vt:lpstr>Lektion 1 Lernwortschatz </vt:lpstr>
      <vt:lpstr>Lektion 2 Lernwortschatz </vt:lpstr>
      <vt:lpstr>Impressionen aus dem Lateinbuch 1</vt:lpstr>
      <vt:lpstr>Impressionen aus dem Lateinbuch 2</vt:lpstr>
      <vt:lpstr>Impressionen aus dem Lateinbuch 3</vt:lpstr>
      <vt:lpstr>Impressionen aus dem Lateinbuch 4</vt:lpstr>
      <vt:lpstr>Impressionen aus dem Lateinbuch 5</vt:lpstr>
      <vt:lpstr>Latein im Alltag</vt:lpstr>
      <vt:lpstr>Latein Lebt!</vt:lpstr>
      <vt:lpstr>https://www.youtube.com/watch?v=o0Bd8pq-utw </vt:lpstr>
      <vt:lpstr>… und noch mehr Informationsbedarf?</vt:lpstr>
      <vt:lpstr>Was möchtet ihr noch wissen</vt:lpstr>
    </vt:vector>
  </TitlesOfParts>
  <Company>MTK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Brabaender, Michael</dc:creator>
  <cp:lastModifiedBy>Brabaender, Michael</cp:lastModifiedBy>
  <cp:revision>29</cp:revision>
  <dcterms:created xsi:type="dcterms:W3CDTF">2021-03-24T12:27:38Z</dcterms:created>
  <dcterms:modified xsi:type="dcterms:W3CDTF">2024-04-29T08:41:28Z</dcterms:modified>
</cp:coreProperties>
</file>