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4" r:id="rId5"/>
    <p:sldId id="260" r:id="rId6"/>
    <p:sldId id="266" r:id="rId7"/>
    <p:sldId id="272" r:id="rId8"/>
    <p:sldId id="267" r:id="rId9"/>
    <p:sldId id="264" r:id="rId10"/>
    <p:sldId id="269" r:id="rId11"/>
    <p:sldId id="270" r:id="rId12"/>
    <p:sldId id="271" r:id="rId13"/>
    <p:sldId id="276" r:id="rId14"/>
    <p:sldId id="268" r:id="rId15"/>
    <p:sldId id="27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76DB-D86E-4A6B-8ED7-149C7DF320D7}" type="datetimeFigureOut">
              <a:rPr lang="de-DE" smtClean="0"/>
              <a:pPr/>
              <a:t>22.07.2023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BE2E-EDC3-4A85-9386-E6B4E73D9D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68560" y="1636886"/>
            <a:ext cx="7000892" cy="1470025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r>
              <a:rPr lang="de-DE" b="1" dirty="0"/>
              <a:t>    </a:t>
            </a:r>
            <a:r>
              <a:rPr lang="de-DE" b="1" dirty="0">
                <a:solidFill>
                  <a:schemeClr val="bg1"/>
                </a:solidFill>
              </a:rPr>
              <a:t>Spanisch als 2. Fremdsprache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an der MTS</a:t>
            </a:r>
          </a:p>
        </p:txBody>
      </p:sp>
      <p:pic>
        <p:nvPicPr>
          <p:cNvPr id="6" name="Grafik 5" descr="https://www.ferienhelden.de/sites/default/files/spanische-feiertage-ladenoeffnungszeiten-spani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1753">
            <a:off x="7208084" y="2655528"/>
            <a:ext cx="1544140" cy="15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011 red_sp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6102294"/>
            <a:ext cx="487363" cy="4873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653C88-0382-442F-AF65-97B2E338E5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05064"/>
            <a:ext cx="3412796" cy="22733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31CBF0-103D-4ECD-9BEB-92CCB5BC4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87" y="4019669"/>
            <a:ext cx="3412796" cy="22710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669B86-351A-487F-AB04-E1BB5204F9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08" y="223458"/>
            <a:ext cx="3763768" cy="211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Zusätzlich an der MTS, wenn ihr ein bisschen älter seid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476871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5600" dirty="0">
              <a:solidFill>
                <a:schemeClr val="bg1"/>
              </a:solidFill>
            </a:endParaRPr>
          </a:p>
          <a:p>
            <a:r>
              <a:rPr lang="de-DE" sz="9600" dirty="0">
                <a:solidFill>
                  <a:schemeClr val="bg1"/>
                </a:solidFill>
              </a:rPr>
              <a:t>DELE-Kurs </a:t>
            </a:r>
            <a:r>
              <a:rPr lang="de-DE" sz="9600" dirty="0">
                <a:solidFill>
                  <a:schemeClr val="bg1"/>
                </a:solidFill>
                <a:sym typeface="Wingdings" pitchFamily="2" charset="2"/>
              </a:rPr>
              <a:t> Vorbereitungskurs zum Erwerb des internationalen Sprachzertifikats in den verschiedenen Niveaustufen (A2/B1) (als AG)</a:t>
            </a:r>
          </a:p>
          <a:p>
            <a:r>
              <a:rPr lang="de-DE" sz="9600" dirty="0">
                <a:solidFill>
                  <a:schemeClr val="bg1"/>
                </a:solidFill>
                <a:sym typeface="Wingdings" pitchFamily="2" charset="2"/>
              </a:rPr>
              <a:t>Der erste Jahrgang hat im Mai 2019 bereits erfolgreich abgeschnitten! Zuletzt absolvierten einige SuS die Prüfung erfolgreich im Mai 2023!</a:t>
            </a:r>
          </a:p>
          <a:p>
            <a:endParaRPr lang="de-DE" dirty="0">
              <a:sym typeface="Wingdings" pitchFamily="2" charset="2"/>
            </a:endParaRPr>
          </a:p>
          <a:p>
            <a:pPr>
              <a:buNone/>
            </a:pPr>
            <a:r>
              <a:rPr lang="de-DE" dirty="0">
                <a:sym typeface="Wingdings" pitchFamily="2" charset="2"/>
              </a:rPr>
              <a:t> </a:t>
            </a:r>
            <a:endParaRPr lang="de-DE" dirty="0"/>
          </a:p>
        </p:txBody>
      </p:sp>
      <p:pic>
        <p:nvPicPr>
          <p:cNvPr id="3074" name="Picture 2" descr="Bildergebnis für dele instituto cerv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86493"/>
            <a:ext cx="3868316" cy="18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Ebenfalls dabei! Der jährliche Projekttag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</a:rPr>
              <a:t>2019 lernten 56 Schülerinnen und Schüler Tapas kochen und verkauften diese erfolgreich am Tag der offenen Tür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2020 kümmerten sich alle Spanisch Schülerinnen und Schüler um spanischsprachige Musik – und performten gemeinsam mit dem Musik Leistungskurs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2023 haben wir den Tag der offenen Tür vorbereitet und den Besucherinnen und Besuchern die spanische Vielfalt an vielen Ständen gezeigt – „Spanien von Schülern – für Schüler“  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Hier ein paar Eindrücke…Wir hoffen, beim nächsten Mal seid IHR dabei!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5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 descr="E:\Fotos\2019\Spanien Eidnrücke\IMG_5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1547"/>
            <a:ext cx="254102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Fotos\2019\Spanien Eidnrücke\IMG_5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400502" cy="18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Fotos\2019\Spanien Eidnrücke\IMG_5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7" y="3140968"/>
            <a:ext cx="4204999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Fotos\2019\Spanien Eidnrücke\IMG_5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Fotos\2019\Weihnachten - das erste Mal im Häuschen\IMG_20191216_1232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28" y="3140967"/>
            <a:ext cx="4299960" cy="322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1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80B969-0360-43D2-B1B8-FB6E6B685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3" y="521632"/>
            <a:ext cx="3635895" cy="272692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FB9A01-05BD-44AD-80D8-450C89524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49" y="164637"/>
            <a:ext cx="2448272" cy="3264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F0A8EE-83C7-48B8-843B-21D565589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8026"/>
            <a:ext cx="3635896" cy="27269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82F219-B907-4072-9537-5861ECC24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246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79712" y="18864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Unsere aktuelle Fachschaft – Wir freuen uns auf euch!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98704" y="35656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Hr. </a:t>
            </a:r>
            <a:r>
              <a:rPr lang="de-DE" dirty="0" err="1">
                <a:solidFill>
                  <a:schemeClr val="bg1"/>
                </a:solidFill>
              </a:rPr>
              <a:t>Tiecke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00192" y="5001469"/>
            <a:ext cx="155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Fr. </a:t>
            </a:r>
            <a:r>
              <a:rPr lang="de-DE" dirty="0" err="1">
                <a:solidFill>
                  <a:schemeClr val="bg1"/>
                </a:solidFill>
              </a:rPr>
              <a:t>Dultz</a:t>
            </a:r>
            <a:r>
              <a:rPr lang="de-DE" dirty="0">
                <a:solidFill>
                  <a:schemeClr val="bg1"/>
                </a:solidFill>
              </a:rPr>
              <a:t>-Jung</a:t>
            </a:r>
          </a:p>
        </p:txBody>
      </p:sp>
      <p:pic>
        <p:nvPicPr>
          <p:cNvPr id="2" name="Picture 2" descr="D:\Eigene Dateien\Desktop\WhatsApp Image 2022-01-17 at 21.17.2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/>
          <a:stretch/>
        </p:blipFill>
        <p:spPr bwMode="auto">
          <a:xfrm>
            <a:off x="207824" y="4025046"/>
            <a:ext cx="2616039" cy="20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07824" y="6211057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Hr. Tas</a:t>
            </a:r>
          </a:p>
        </p:txBody>
      </p:sp>
      <p:pic>
        <p:nvPicPr>
          <p:cNvPr id="1027" name="Picture 3" descr="D:\Eigene Dateien\Desktop\IMG-20200802-WA000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r="19769"/>
          <a:stretch/>
        </p:blipFill>
        <p:spPr bwMode="auto">
          <a:xfrm>
            <a:off x="3359170" y="1595877"/>
            <a:ext cx="2497667" cy="19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136DAA-8ED8-4F72-B79F-57C658E90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0" y="3975424"/>
            <a:ext cx="1741022" cy="232136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AC53E3-ED78-4B1C-A0CC-4E5F4A86997E}"/>
              </a:ext>
            </a:extLst>
          </p:cNvPr>
          <p:cNvSpPr txBox="1"/>
          <p:nvPr/>
        </p:nvSpPr>
        <p:spPr>
          <a:xfrm>
            <a:off x="3756070" y="6300028"/>
            <a:ext cx="17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Fr. García-Bosch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FFEF6F-6389-47B2-84FE-94E530A9F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5" y="1364795"/>
            <a:ext cx="2475375" cy="185653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7FE021-F541-4906-A391-28A06B76436F}"/>
              </a:ext>
            </a:extLst>
          </p:cNvPr>
          <p:cNvSpPr txBox="1"/>
          <p:nvPr/>
        </p:nvSpPr>
        <p:spPr>
          <a:xfrm>
            <a:off x="765886" y="3429000"/>
            <a:ext cx="121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Fr. </a:t>
            </a:r>
            <a:r>
              <a:rPr lang="de-DE" dirty="0" err="1">
                <a:solidFill>
                  <a:schemeClr val="bg1"/>
                </a:solidFill>
              </a:rPr>
              <a:t>Yesilbas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37F5C60-BA5B-4EB6-BA66-DCAB99F5D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56" y="1916833"/>
            <a:ext cx="2244841" cy="29931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bcdn-sphotos-g-a.akamaihd.net/hphotos-ak-xlf1/v/t1.0-9/1936034_1152157813987_4561992_n.jpg?oh=955e83f62d1a7efecee65cd02ce0b4cf&amp;oe=580AD54E&amp;__gda__=1473292886_950a028db9b2b22943445648744ea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571480"/>
            <a:ext cx="3819525" cy="575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31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6768752" cy="3664322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r>
              <a:rPr lang="de-DE" b="1" dirty="0"/>
              <a:t>    </a:t>
            </a:r>
            <a:r>
              <a:rPr lang="de-DE" b="1" dirty="0">
                <a:solidFill>
                  <a:srgbClr val="FFFF00"/>
                </a:solidFill>
              </a:rPr>
              <a:t>Hola a los </a:t>
            </a:r>
            <a:r>
              <a:rPr lang="de-DE" b="1" dirty="0" err="1">
                <a:solidFill>
                  <a:srgbClr val="FFFF00"/>
                </a:solidFill>
              </a:rPr>
              <a:t>alumnos</a:t>
            </a:r>
            <a:r>
              <a:rPr lang="de-DE" b="1" dirty="0">
                <a:solidFill>
                  <a:srgbClr val="FFFF00"/>
                </a:solidFill>
              </a:rPr>
              <a:t> de la </a:t>
            </a:r>
            <a:r>
              <a:rPr lang="de-DE" b="1" dirty="0" err="1">
                <a:solidFill>
                  <a:srgbClr val="FFFF00"/>
                </a:solidFill>
              </a:rPr>
              <a:t>clase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 err="1">
                <a:solidFill>
                  <a:srgbClr val="FFFF00"/>
                </a:solidFill>
              </a:rPr>
              <a:t>cinco</a:t>
            </a:r>
            <a:r>
              <a:rPr lang="de-DE" b="1" dirty="0">
                <a:solidFill>
                  <a:srgbClr val="FFFF00"/>
                </a:solidFill>
              </a:rPr>
              <a:t> </a:t>
            </a:r>
            <a:r>
              <a:rPr lang="de-DE" b="1" dirty="0">
                <a:solidFill>
                  <a:srgbClr val="FFFF00"/>
                </a:solidFill>
                <a:sym typeface="Wingdings" panose="05000000000000000000" pitchFamily="2" charset="2"/>
              </a:rPr>
              <a:t> </a:t>
            </a:r>
            <a:b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(Hallo liebe 5er )</a:t>
            </a:r>
            <a:b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b="1" dirty="0">
                <a:solidFill>
                  <a:schemeClr val="bg1"/>
                </a:solidFill>
                <a:sym typeface="Wingdings" panose="05000000000000000000" pitchFamily="2" charset="2"/>
              </a:rPr>
              <a:t>Hier erfahrt ihr, warum es sich für EUCH lohnt, Spanisch ab der 6. Klasse an der MTS zu lernen!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Grafik 5" descr="https://www.ferienhelden.de/sites/default/files/spanische-feiertage-ladenoeffnungszeiten-spani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1753">
            <a:off x="7083449" y="467318"/>
            <a:ext cx="1544140" cy="15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011 red_sp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61022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/>
              <a:t>Gründe Spanisch zu 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62500" lnSpcReduction="20000"/>
          </a:bodyPr>
          <a:lstStyle/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                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          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Spanisch ist eine logische Sprache, die ihr gut erlernen könnt </a:t>
            </a:r>
          </a:p>
          <a:p>
            <a:pPr marL="1587" indent="0" algn="ctr">
              <a:spcBef>
                <a:spcPts val="638"/>
              </a:spcBef>
              <a:spcAft>
                <a:spcPts val="1425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4500" dirty="0">
                <a:solidFill>
                  <a:schemeClr val="bg1"/>
                </a:solidFill>
                <a:latin typeface="Calibri" charset="0"/>
                <a:sym typeface="Wingdings" panose="05000000000000000000" pitchFamily="2" charset="2"/>
              </a:rPr>
              <a:t>	 ¡Schneller Lernerfolg!</a:t>
            </a:r>
            <a:endParaRPr lang="de-DE" sz="4500" dirty="0">
              <a:solidFill>
                <a:schemeClr val="bg1"/>
              </a:solidFill>
              <a:latin typeface="Calibri" charset="0"/>
            </a:endParaRPr>
          </a:p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Spanisch ist die am zweithäufigsten gesprochene Sprache der Welt – nach Mandarin-Chinesisch und VOR Englisch! Fast 500 Mio. Menschen sprechen Spanisch, weitere 570 Mio. haben Spanisch als Fremdsprache gelernt!</a:t>
            </a:r>
          </a:p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Starke Einheitlichkeit der Sprache trotz verschiedener Regionen – macht es auf Reisen leichter! So könnt ihr euren Eltern die Speisekarte übersetzen oder ihnen erklären, was auf den Schildern steht </a:t>
            </a:r>
            <a:r>
              <a:rPr lang="de-DE" dirty="0">
                <a:solidFill>
                  <a:schemeClr val="bg1"/>
                </a:solidFill>
                <a:latin typeface="Calibri" charset="0"/>
                <a:sym typeface="Wingdings" panose="05000000000000000000" pitchFamily="2" charset="2"/>
              </a:rPr>
              <a:t> </a:t>
            </a:r>
            <a:endParaRPr lang="de-DE" dirty="0">
              <a:solidFill>
                <a:schemeClr val="bg1"/>
              </a:solidFill>
              <a:latin typeface="Calibri" charset="0"/>
            </a:endParaRPr>
          </a:p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Gut für den Beruf! Immer mehr Unternehmen legen Wert auf Fremdsprachenkenntnisse und nach Englisch kommt Spanisch!</a:t>
            </a:r>
          </a:p>
          <a:p>
            <a:endParaRPr lang="de-DE" dirty="0"/>
          </a:p>
        </p:txBody>
      </p:sp>
      <p:pic>
        <p:nvPicPr>
          <p:cNvPr id="6146" name="Picture 2" descr="7 gute Gründe, warum du Spanisch lernen soll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3"/>
            <a:ext cx="1800200" cy="15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/>
              <a:t>Gründe Spanisch zu 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784"/>
            <a:ext cx="5400600" cy="5040560"/>
          </a:xfrm>
        </p:spPr>
        <p:txBody>
          <a:bodyPr>
            <a:normAutofit fontScale="92500" lnSpcReduction="10000"/>
          </a:bodyPr>
          <a:lstStyle/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solidFill>
                  <a:schemeClr val="bg1"/>
                </a:solidFill>
                <a:latin typeface="Calibri" charset="0"/>
              </a:rPr>
              <a:t>                          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1800" dirty="0">
              <a:solidFill>
                <a:schemeClr val="bg1"/>
              </a:solidFill>
            </a:endParaRPr>
          </a:p>
          <a:p>
            <a:pPr marL="287337" indent="-285750" algn="just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solidFill>
                  <a:schemeClr val="bg1"/>
                </a:solidFill>
              </a:rPr>
              <a:t>Ab dem nächsten Schuljahr findet ein regelmäßiger Austausch nach </a:t>
            </a:r>
            <a:r>
              <a:rPr lang="de-DE" sz="1800" dirty="0" err="1">
                <a:solidFill>
                  <a:schemeClr val="bg1"/>
                </a:solidFill>
              </a:rPr>
              <a:t>Onda</a:t>
            </a:r>
            <a:r>
              <a:rPr lang="de-DE" sz="1800" dirty="0">
                <a:solidFill>
                  <a:schemeClr val="bg1"/>
                </a:solidFill>
              </a:rPr>
              <a:t> (in der Nähe von Valencia) statt – so könnt ihr das Gelernte anwenden und interkulturelle Erfahrungen sammeln. </a:t>
            </a:r>
          </a:p>
          <a:p>
            <a:pPr marL="287337" indent="-285750" algn="just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solidFill>
                  <a:schemeClr val="bg1"/>
                </a:solidFill>
              </a:rPr>
              <a:t>In der Oberstufe kann eine weitere Fahrt mit dem LK stattfinden.</a:t>
            </a:r>
          </a:p>
          <a:p>
            <a:pPr marL="287337" indent="-285750" algn="just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solidFill>
                  <a:schemeClr val="bg1"/>
                </a:solidFill>
              </a:rPr>
              <a:t>Ihr erkundet die spanische Kultur auch im Rhein-Main-Gebiet – z.B. Flamenco-Kurse in Frankfurt oder auch die Tapas-Kultur in verschiedenen Restaurants oder spanische Kinofilme!</a:t>
            </a:r>
          </a:p>
          <a:p>
            <a:pPr marL="287337" indent="-285750" algn="just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solidFill>
                  <a:schemeClr val="bg1"/>
                </a:solidFill>
              </a:rPr>
              <a:t>Viele von euch hören spanische Musik – wie Shakira oder </a:t>
            </a:r>
            <a:r>
              <a:rPr lang="de-DE" sz="1800" dirty="0" err="1">
                <a:solidFill>
                  <a:schemeClr val="bg1"/>
                </a:solidFill>
              </a:rPr>
              <a:t>Bizarrap</a:t>
            </a:r>
            <a:r>
              <a:rPr lang="de-DE" sz="1800" dirty="0">
                <a:solidFill>
                  <a:schemeClr val="bg1"/>
                </a:solidFill>
              </a:rPr>
              <a:t>! Mit euren Sprachkenntnissen könnt ihr die Texte verstehen und besser mitsingen!  </a:t>
            </a:r>
          </a:p>
          <a:p>
            <a:pPr marL="287337" indent="-285750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1800" dirty="0">
              <a:solidFill>
                <a:schemeClr val="bg1"/>
              </a:solidFill>
            </a:endParaRP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167698-2A2D-408B-AFD5-D344E149B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6" y="2899324"/>
            <a:ext cx="2903043" cy="20514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A01B37-D8BA-4BD7-A44B-83628A3D8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5" y="5087922"/>
            <a:ext cx="2903043" cy="15405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C5624F-91C4-4FC7-A2D0-CDBE1C40E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05" y="548681"/>
            <a:ext cx="2891769" cy="2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Verbreitung des Spanischen – 21 Länder!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E43A09-6E22-4AB2-8752-F14E4583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912768" cy="5558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Lehrbuch und Unterricht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211960" y="1714488"/>
            <a:ext cx="4473253" cy="4634046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Genau wie unser Fach als 2. </a:t>
            </a:r>
            <a:r>
              <a:rPr lang="de-DE" sz="2800" dirty="0" err="1">
                <a:solidFill>
                  <a:schemeClr val="bg1"/>
                </a:solidFill>
              </a:rPr>
              <a:t>Fredsprache</a:t>
            </a:r>
            <a:r>
              <a:rPr lang="de-DE" sz="2800" dirty="0">
                <a:solidFill>
                  <a:schemeClr val="bg1"/>
                </a:solidFill>
              </a:rPr>
              <a:t> ist das Buch BRANDNEU und erscheint pünktlich zu unserem Start im Mai 2024</a:t>
            </a:r>
          </a:p>
          <a:p>
            <a:r>
              <a:rPr lang="de-DE" sz="2800" dirty="0">
                <a:solidFill>
                  <a:schemeClr val="bg1"/>
                </a:solidFill>
              </a:rPr>
              <a:t>Digitales Begleitmaterial mit beschreibbaren PDF!</a:t>
            </a:r>
          </a:p>
          <a:p>
            <a:r>
              <a:rPr lang="de-DE" sz="2800" dirty="0">
                <a:solidFill>
                  <a:schemeClr val="bg1"/>
                </a:solidFill>
              </a:rPr>
              <a:t>Nutzung authentischer Sprechanlässe und realistische Lebenswirklichkeit</a:t>
            </a:r>
          </a:p>
          <a:p>
            <a:r>
              <a:rPr lang="de-DE" sz="2800" dirty="0">
                <a:solidFill>
                  <a:schemeClr val="bg1"/>
                </a:solidFill>
              </a:rPr>
              <a:t>Kompetenzorientiert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39F195-68AA-49AB-A1C6-0AE21FAA6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8" y="2492895"/>
            <a:ext cx="2880116" cy="38556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Kompetenzen, die wir schulen 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94930742"/>
              </p:ext>
            </p:extLst>
          </p:nvPr>
        </p:nvGraphicFramePr>
        <p:xfrm>
          <a:off x="1007604" y="1484784"/>
          <a:ext cx="7128792" cy="482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26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Sprechen</a:t>
                      </a:r>
                      <a:endParaRPr lang="de-DE" sz="1600" dirty="0"/>
                    </a:p>
                    <a:p>
                      <a:pPr algn="ctr"/>
                      <a:endParaRPr lang="de-DE" sz="2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Authentische</a:t>
                      </a:r>
                      <a:r>
                        <a:rPr lang="de-DE" baseline="0" dirty="0"/>
                        <a:t> Monologe und Dialoge in alltäglichen Situationen aus der Lebenswelt der </a:t>
                      </a:r>
                      <a:r>
                        <a:rPr lang="de-DE" baseline="0" dirty="0" err="1"/>
                        <a:t>SuS</a:t>
                      </a:r>
                      <a:r>
                        <a:rPr lang="de-DE" baseline="0" dirty="0"/>
                        <a:t>.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Hören/ Verstehen</a:t>
                      </a:r>
                    </a:p>
                    <a:p>
                      <a:endParaRPr lang="de-DE" sz="2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Die </a:t>
                      </a:r>
                      <a:r>
                        <a:rPr lang="de-DE" dirty="0" err="1"/>
                        <a:t>SuS</a:t>
                      </a:r>
                      <a:r>
                        <a:rPr lang="de-DE" dirty="0"/>
                        <a:t> können</a:t>
                      </a:r>
                      <a:r>
                        <a:rPr lang="de-DE" baseline="0" dirty="0"/>
                        <a:t> verschiedene Dialoge verstehen – auch die verschiedenen Variationen des Spanischen Lateinamerikas.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26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Schreiben</a:t>
                      </a:r>
                    </a:p>
                    <a:p>
                      <a:pPr algn="ctr"/>
                      <a:endParaRPr lang="de-DE" sz="2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Die </a:t>
                      </a:r>
                      <a:r>
                        <a:rPr lang="de-DE" dirty="0" err="1"/>
                        <a:t>SuS</a:t>
                      </a:r>
                      <a:r>
                        <a:rPr lang="de-DE" dirty="0"/>
                        <a:t> können verschiedene</a:t>
                      </a:r>
                      <a:r>
                        <a:rPr lang="de-DE" baseline="0" dirty="0"/>
                        <a:t> Textformen verfassen: Mails, Briefe, Lebensläufe etc.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Lesen</a:t>
                      </a:r>
                    </a:p>
                    <a:p>
                      <a:pPr algn="ctr"/>
                      <a:endParaRPr lang="de-DE" sz="2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Die </a:t>
                      </a:r>
                      <a:r>
                        <a:rPr lang="de-DE" dirty="0" err="1"/>
                        <a:t>SuS</a:t>
                      </a:r>
                      <a:r>
                        <a:rPr lang="de-DE" baseline="0" dirty="0"/>
                        <a:t> können Texte  verschiedener Niveaustufen lesen und verstehen – auch wenn noch nicht alle Wörter bekannt sind.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1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de-DE" sz="3200" b="1" dirty="0"/>
              <a:t>Landeskunde und interkulturelle Kompetenz</a:t>
            </a:r>
          </a:p>
        </p:txBody>
      </p:sp>
      <p:pic>
        <p:nvPicPr>
          <p:cNvPr id="24578" name="Picture 2" descr="http://static.imujer.com/sites/default/files/styles/primera/public/p/protocolo-de-saludos-y-besos-alrededor-del-mundo-2.jpg?itok=SJp7dj8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750" y="1142984"/>
            <a:ext cx="2727250" cy="1643074"/>
          </a:xfrm>
          <a:prstGeom prst="rect">
            <a:avLst/>
          </a:prstGeom>
          <a:noFill/>
        </p:spPr>
      </p:pic>
      <p:pic>
        <p:nvPicPr>
          <p:cNvPr id="24580" name="Picture 4" descr="http://3.bp.blogspot.com/-86aFEKaKkK8/UXbb3MBWlfI/AAAAAAAAAGY/I9ZjIGeO4ec/s1600/m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928934"/>
            <a:ext cx="1714512" cy="1097288"/>
          </a:xfrm>
          <a:prstGeom prst="rect">
            <a:avLst/>
          </a:prstGeom>
          <a:noFill/>
        </p:spPr>
      </p:pic>
      <p:pic>
        <p:nvPicPr>
          <p:cNvPr id="24582" name="Picture 6" descr="http://www.maclife.de/media/maclife/styles/tec_frontend_large/public/data/editors/2010_16/image-35106--39047.jpg?itok=4IvTco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142984"/>
            <a:ext cx="2381266" cy="1785950"/>
          </a:xfrm>
          <a:prstGeom prst="rect">
            <a:avLst/>
          </a:prstGeom>
          <a:noFill/>
        </p:spPr>
      </p:pic>
      <p:pic>
        <p:nvPicPr>
          <p:cNvPr id="24584" name="Picture 8" descr="http://www.tapas-bar-la-sonrisa.de/s/img/emotionhea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714884"/>
            <a:ext cx="4500592" cy="1928826"/>
          </a:xfrm>
          <a:prstGeom prst="rect">
            <a:avLst/>
          </a:prstGeom>
          <a:noFill/>
        </p:spPr>
      </p:pic>
      <p:pic>
        <p:nvPicPr>
          <p:cNvPr id="9" name="Picture 2" descr="http://www.hogy-gp.de/fileadmin/_migrated/pics/Weltsprache-Spanisch-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71546"/>
            <a:ext cx="2962268" cy="1449396"/>
          </a:xfrm>
          <a:prstGeom prst="rect">
            <a:avLst/>
          </a:prstGeom>
          <a:noFill/>
        </p:spPr>
      </p:pic>
      <p:pic>
        <p:nvPicPr>
          <p:cNvPr id="24588" name="Picture 12" descr="https://upload.wikimedia.org/wikipedia/commons/thumb/f/fe/Flag_of_Spain_with_Osborne's_bull.svg/2000px-Flag_of_Spain_with_Osborne's_bull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071810"/>
            <a:ext cx="1785950" cy="1191263"/>
          </a:xfrm>
          <a:prstGeom prst="rect">
            <a:avLst/>
          </a:prstGeom>
          <a:noFill/>
        </p:spPr>
      </p:pic>
      <p:pic>
        <p:nvPicPr>
          <p:cNvPr id="24590" name="Picture 14" descr="http://www.kidsnet.at/sachunterricht/kolumbus_reise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494128"/>
            <a:ext cx="3071834" cy="2363872"/>
          </a:xfrm>
          <a:prstGeom prst="rect">
            <a:avLst/>
          </a:prstGeom>
          <a:noFill/>
        </p:spPr>
      </p:pic>
      <p:pic>
        <p:nvPicPr>
          <p:cNvPr id="24592" name="Picture 16" descr="http://www.citylifemadrid.com/wp-content/uploads/flamenco.jpg"/>
          <p:cNvPicPr>
            <a:picLocks noChangeAspect="1" noChangeArrowheads="1"/>
          </p:cNvPicPr>
          <p:nvPr/>
        </p:nvPicPr>
        <p:blipFill>
          <a:blip r:embed="rId9"/>
          <a:srcRect l="12928" r="36222"/>
          <a:stretch>
            <a:fillRect/>
          </a:stretch>
        </p:blipFill>
        <p:spPr bwMode="auto">
          <a:xfrm>
            <a:off x="5000628" y="2786058"/>
            <a:ext cx="1677922" cy="1857388"/>
          </a:xfrm>
          <a:prstGeom prst="rect">
            <a:avLst/>
          </a:prstGeom>
          <a:noFill/>
        </p:spPr>
      </p:pic>
      <p:pic>
        <p:nvPicPr>
          <p:cNvPr id="2050" name="Picture 2" descr="Bildergebnis für könig feli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2221"/>
            <a:ext cx="2016224" cy="19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aulemainz\AppData\Local\Temp\Rar$DIa14580.39849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/>
              <a:t>Anforderungen und Voraussetzungen, die ihr mitbringen solltet </a:t>
            </a:r>
            <a:r>
              <a:rPr lang="de-DE" sz="3600" b="1" dirty="0">
                <a:sym typeface="Wingdings" panose="05000000000000000000" pitchFamily="2" charset="2"/>
              </a:rPr>
              <a:t> 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solidFill>
                <a:srgbClr val="FF0000"/>
              </a:solidFill>
              <a:latin typeface="Calibri" charset="0"/>
            </a:endParaRP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solidFill>
                <a:srgbClr val="FF0000"/>
              </a:solidFill>
              <a:latin typeface="Calibri" charset="0"/>
            </a:endParaRP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Freude am Erlernen einer lebenden und modernen Fremdsprache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schemeClr val="bg1"/>
                </a:solidFill>
                <a:latin typeface="Calibri" charset="0"/>
              </a:rPr>
              <a:t>Euer Interesse an Spanien oder anderen spanischsprachigen Ländern, der Sprache, der Kultur, Film, Literatur, an einem Austausch und vielem Weiteren! 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solidFill>
                <a:schemeClr val="bg1"/>
              </a:solidFill>
              <a:latin typeface="Calibri" charset="0"/>
            </a:endParaRP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solidFill>
                <a:schemeClr val="bg1"/>
              </a:solidFill>
              <a:latin typeface="Calibri" charset="0"/>
            </a:endParaRP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solidFill>
                <a:srgbClr val="000000"/>
              </a:solidFill>
              <a:latin typeface="Calibri" charset="0"/>
            </a:endParaRP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Bildschirmpräsentation (4:3)</PresentationFormat>
  <Paragraphs>70</Paragraphs>
  <Slides>15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Larissa-Design</vt:lpstr>
      <vt:lpstr>      Spanisch als 2. Fremdsprache  an der MTS</vt:lpstr>
      <vt:lpstr>      Hola a los alumnos de la clase cinco   (Hallo liebe 5er ) Hier erfahrt ihr, warum es sich für EUCH lohnt, Spanisch ab der 6. Klasse an der MTS zu lernen!</vt:lpstr>
      <vt:lpstr>Gründe Spanisch zu lernen</vt:lpstr>
      <vt:lpstr>Gründe Spanisch zu lernen</vt:lpstr>
      <vt:lpstr>Verbreitung des Spanischen – 21 Länder!</vt:lpstr>
      <vt:lpstr>Lehrbuch und Unterricht</vt:lpstr>
      <vt:lpstr>Kompetenzen, die wir schulen </vt:lpstr>
      <vt:lpstr>Landeskunde und interkulturelle Kompetenz</vt:lpstr>
      <vt:lpstr>Anforderungen und Voraussetzungen, die ihr mitbringen solltet  </vt:lpstr>
      <vt:lpstr>Zusätzlich an der MTS, wenn ihr ein bisschen älter seid </vt:lpstr>
      <vt:lpstr>Ebenfalls dabei! Der jährliche Projekttag 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Spanisch als Wahlfach  im G8</dc:title>
  <dc:creator>Schulli</dc:creator>
  <cp:lastModifiedBy>Paul</cp:lastModifiedBy>
  <cp:revision>43</cp:revision>
  <dcterms:created xsi:type="dcterms:W3CDTF">2016-06-06T06:42:49Z</dcterms:created>
  <dcterms:modified xsi:type="dcterms:W3CDTF">2023-07-22T07:44:23Z</dcterms:modified>
</cp:coreProperties>
</file>