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41"/>
  </p:notesMasterIdLst>
  <p:handoutMasterIdLst>
    <p:handoutMasterId r:id="rId42"/>
  </p:handoutMasterIdLst>
  <p:sldIdLst>
    <p:sldId id="279" r:id="rId2"/>
    <p:sldId id="386" r:id="rId3"/>
    <p:sldId id="395" r:id="rId4"/>
    <p:sldId id="411" r:id="rId5"/>
    <p:sldId id="407" r:id="rId6"/>
    <p:sldId id="408" r:id="rId7"/>
    <p:sldId id="414" r:id="rId8"/>
    <p:sldId id="412" r:id="rId9"/>
    <p:sldId id="418" r:id="rId10"/>
    <p:sldId id="392" r:id="rId11"/>
    <p:sldId id="393" r:id="rId12"/>
    <p:sldId id="373" r:id="rId13"/>
    <p:sldId id="390" r:id="rId14"/>
    <p:sldId id="374" r:id="rId15"/>
    <p:sldId id="410" r:id="rId16"/>
    <p:sldId id="416" r:id="rId17"/>
    <p:sldId id="376" r:id="rId18"/>
    <p:sldId id="364" r:id="rId19"/>
    <p:sldId id="365" r:id="rId20"/>
    <p:sldId id="388" r:id="rId21"/>
    <p:sldId id="372" r:id="rId22"/>
    <p:sldId id="391" r:id="rId23"/>
    <p:sldId id="295" r:id="rId24"/>
    <p:sldId id="396" r:id="rId25"/>
    <p:sldId id="368" r:id="rId26"/>
    <p:sldId id="397" r:id="rId27"/>
    <p:sldId id="398" r:id="rId28"/>
    <p:sldId id="399" r:id="rId29"/>
    <p:sldId id="405" r:id="rId30"/>
    <p:sldId id="413" r:id="rId31"/>
    <p:sldId id="402" r:id="rId32"/>
    <p:sldId id="400" r:id="rId33"/>
    <p:sldId id="401" r:id="rId34"/>
    <p:sldId id="403" r:id="rId35"/>
    <p:sldId id="404" r:id="rId36"/>
    <p:sldId id="415" r:id="rId37"/>
    <p:sldId id="361" r:id="rId38"/>
    <p:sldId id="269" r:id="rId39"/>
    <p:sldId id="417" r:id="rId40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FD489"/>
    <a:srgbClr val="29474D"/>
    <a:srgbClr val="31565D"/>
    <a:srgbClr val="3B6871"/>
    <a:srgbClr val="2A4A3C"/>
    <a:srgbClr val="3E6E59"/>
    <a:srgbClr val="1E5C3D"/>
    <a:srgbClr val="417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 autoAdjust="0"/>
  </p:normalViewPr>
  <p:slideViewPr>
    <p:cSldViewPr>
      <p:cViewPr varScale="1">
        <p:scale>
          <a:sx n="52" d="100"/>
          <a:sy n="52" d="100"/>
        </p:scale>
        <p:origin x="36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 Inderfurth" userId="0e1eb3fc78db31c7" providerId="LiveId" clId="{9712A4A6-FA52-41D4-B652-438DB35CA513}"/>
    <pc:docChg chg="custSel addSld modSld">
      <pc:chgData name="Birgitt Inderfurth" userId="0e1eb3fc78db31c7" providerId="LiveId" clId="{9712A4A6-FA52-41D4-B652-438DB35CA513}" dt="2025-01-19T17:10:59.339" v="26" actId="1076"/>
      <pc:docMkLst>
        <pc:docMk/>
      </pc:docMkLst>
      <pc:sldChg chg="addSp delSp modSp mod">
        <pc:chgData name="Birgitt Inderfurth" userId="0e1eb3fc78db31c7" providerId="LiveId" clId="{9712A4A6-FA52-41D4-B652-438DB35CA513}" dt="2025-01-19T17:08:23.986" v="15" actId="1076"/>
        <pc:sldMkLst>
          <pc:docMk/>
          <pc:sldMk cId="3304102476" sldId="412"/>
        </pc:sldMkLst>
        <pc:picChg chg="del">
          <ac:chgData name="Birgitt Inderfurth" userId="0e1eb3fc78db31c7" providerId="LiveId" clId="{9712A4A6-FA52-41D4-B652-438DB35CA513}" dt="2025-01-19T17:07:49.115" v="8" actId="478"/>
          <ac:picMkLst>
            <pc:docMk/>
            <pc:sldMk cId="3304102476" sldId="412"/>
            <ac:picMk id="2" creationId="{00000000-0000-0000-0000-000000000000}"/>
          </ac:picMkLst>
        </pc:picChg>
        <pc:picChg chg="add mod modCrop">
          <ac:chgData name="Birgitt Inderfurth" userId="0e1eb3fc78db31c7" providerId="LiveId" clId="{9712A4A6-FA52-41D4-B652-438DB35CA513}" dt="2025-01-19T17:08:23.986" v="15" actId="1076"/>
          <ac:picMkLst>
            <pc:docMk/>
            <pc:sldMk cId="3304102476" sldId="412"/>
            <ac:picMk id="5" creationId="{1515E10A-7F1A-89B8-EA89-927712649D09}"/>
          </ac:picMkLst>
        </pc:picChg>
      </pc:sldChg>
      <pc:sldChg chg="addSp delSp modSp mod">
        <pc:chgData name="Birgitt Inderfurth" userId="0e1eb3fc78db31c7" providerId="LiveId" clId="{9712A4A6-FA52-41D4-B652-438DB35CA513}" dt="2025-01-19T17:05:57.192" v="7" actId="14100"/>
        <pc:sldMkLst>
          <pc:docMk/>
          <pc:sldMk cId="1475004666" sldId="416"/>
        </pc:sldMkLst>
        <pc:picChg chg="add mod modCrop">
          <ac:chgData name="Birgitt Inderfurth" userId="0e1eb3fc78db31c7" providerId="LiveId" clId="{9712A4A6-FA52-41D4-B652-438DB35CA513}" dt="2025-01-19T17:05:57.192" v="7" actId="14100"/>
          <ac:picMkLst>
            <pc:docMk/>
            <pc:sldMk cId="1475004666" sldId="416"/>
            <ac:picMk id="3" creationId="{45F04F2D-5F6D-C8C5-005A-F04F87C52425}"/>
          </ac:picMkLst>
        </pc:picChg>
        <pc:picChg chg="del">
          <ac:chgData name="Birgitt Inderfurth" userId="0e1eb3fc78db31c7" providerId="LiveId" clId="{9712A4A6-FA52-41D4-B652-438DB35CA513}" dt="2025-01-19T17:05:05.112" v="0" actId="478"/>
          <ac:picMkLst>
            <pc:docMk/>
            <pc:sldMk cId="1475004666" sldId="416"/>
            <ac:picMk id="4" creationId="{00000000-0000-0000-0000-000000000000}"/>
          </ac:picMkLst>
        </pc:picChg>
      </pc:sldChg>
      <pc:sldChg chg="addSp delSp modSp add mod">
        <pc:chgData name="Birgitt Inderfurth" userId="0e1eb3fc78db31c7" providerId="LiveId" clId="{9712A4A6-FA52-41D4-B652-438DB35CA513}" dt="2025-01-19T17:10:59.339" v="26" actId="1076"/>
        <pc:sldMkLst>
          <pc:docMk/>
          <pc:sldMk cId="1914434577" sldId="418"/>
        </pc:sldMkLst>
        <pc:picChg chg="mod">
          <ac:chgData name="Birgitt Inderfurth" userId="0e1eb3fc78db31c7" providerId="LiveId" clId="{9712A4A6-FA52-41D4-B652-438DB35CA513}" dt="2025-01-19T17:10:59.339" v="26" actId="1076"/>
          <ac:picMkLst>
            <pc:docMk/>
            <pc:sldMk cId="1914434577" sldId="418"/>
            <ac:picMk id="3" creationId="{911FB643-3EDA-1FC2-D793-5A71A037C3C0}"/>
          </ac:picMkLst>
        </pc:picChg>
        <pc:picChg chg="add mod modCrop">
          <ac:chgData name="Birgitt Inderfurth" userId="0e1eb3fc78db31c7" providerId="LiveId" clId="{9712A4A6-FA52-41D4-B652-438DB35CA513}" dt="2025-01-19T17:10:51.524" v="25" actId="1076"/>
          <ac:picMkLst>
            <pc:docMk/>
            <pc:sldMk cId="1914434577" sldId="418"/>
            <ac:picMk id="4" creationId="{42818C3F-850F-0A4F-1DBA-D0E48B9C8D98}"/>
          </ac:picMkLst>
        </pc:picChg>
        <pc:picChg chg="del">
          <ac:chgData name="Birgitt Inderfurth" userId="0e1eb3fc78db31c7" providerId="LiveId" clId="{9712A4A6-FA52-41D4-B652-438DB35CA513}" dt="2025-01-19T17:10:13.463" v="17" actId="478"/>
          <ac:picMkLst>
            <pc:docMk/>
            <pc:sldMk cId="1914434577" sldId="418"/>
            <ac:picMk id="5" creationId="{7FA8F8E4-7EE6-ED23-B803-F91443B2D41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9CF14C-8DC3-4C53-A966-6474285130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7FE6-8134-4340-82AA-DE1673032942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6312-1441-4705-988C-08A9CA5800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33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7DCD-AAAD-4F52-917D-6ED84D495B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67207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A4E1-1091-4E25-A361-795AF00DAE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8445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FC84-5012-400D-B32B-06A881B364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282703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A9EF-8176-4095-BDC5-45BB69E418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9017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F3C1-3071-46CF-BF15-01757082B9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5176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C46B-A5BC-41E6-A391-1E5C518078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44567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29F2-E700-4D28-BF4B-5952D400EA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4530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21E3-C841-40A4-AB2C-FF6BAB2104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2747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3C5E-39C2-401F-A52F-BE4B54A71F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86738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4ADD-B054-4CBF-86AD-E92E8AB91E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33185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66B9-C9A8-432D-A4EC-C98B5C9D2A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845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F7537E-5A74-4B6A-A1A0-974CFB2E29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268760"/>
            <a:ext cx="9144000" cy="439533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5400" b="1" dirty="0">
                <a:latin typeface="+mn-lt"/>
                <a:cs typeface="Arial" panose="020B0604020202020204" pitchFamily="34" charset="0"/>
              </a:rPr>
            </a:br>
            <a:br>
              <a:rPr lang="de-DE" sz="5400" b="1" dirty="0">
                <a:latin typeface="+mn-lt"/>
                <a:cs typeface="Arial" panose="020B0604020202020204" pitchFamily="34" charset="0"/>
              </a:rPr>
            </a:br>
            <a:r>
              <a:rPr lang="de-DE" sz="4900" b="1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Herzlich willkommen</a:t>
            </a:r>
            <a:br>
              <a:rPr lang="de-DE" sz="4900" b="1" dirty="0">
                <a:latin typeface="+mn-lt"/>
                <a:cs typeface="Arial" panose="020B0604020202020204" pitchFamily="34" charset="0"/>
              </a:rPr>
            </a:br>
            <a:br>
              <a:rPr lang="de-DE" sz="4900" b="1" dirty="0">
                <a:latin typeface="+mn-lt"/>
                <a:cs typeface="Arial" panose="020B0604020202020204" pitchFamily="34" charset="0"/>
              </a:rPr>
            </a:br>
            <a:r>
              <a:rPr lang="de-DE" sz="49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4400" dirty="0">
                <a:latin typeface="+mn-lt"/>
                <a:cs typeface="Arial" panose="020B0604020202020204" pitchFamily="34" charset="0"/>
              </a:rPr>
              <a:t>Infoveranstaltung</a:t>
            </a:r>
            <a:br>
              <a:rPr lang="de-DE" sz="4900" b="1" dirty="0">
                <a:latin typeface="+mn-lt"/>
                <a:cs typeface="Arial" panose="020B0604020202020204" pitchFamily="34" charset="0"/>
              </a:rPr>
            </a:br>
            <a:br>
              <a:rPr lang="de-DE" sz="4900" b="1" dirty="0">
                <a:latin typeface="+mn-lt"/>
                <a:cs typeface="Arial" panose="020B0604020202020204" pitchFamily="34" charset="0"/>
              </a:rPr>
            </a:br>
            <a:r>
              <a:rPr lang="de-DE" sz="4400" dirty="0">
                <a:latin typeface="+mn-lt"/>
                <a:cs typeface="Arial" panose="020B0604020202020204" pitchFamily="34" charset="0"/>
              </a:rPr>
              <a:t>Gymnasiale Oberstufe</a:t>
            </a:r>
            <a:br>
              <a:rPr lang="de-DE" sz="4400" dirty="0">
                <a:latin typeface="+mn-lt"/>
                <a:cs typeface="Arial" panose="020B0604020202020204" pitchFamily="34" charset="0"/>
              </a:rPr>
            </a:br>
            <a:r>
              <a:rPr lang="de-DE" sz="4400" dirty="0">
                <a:latin typeface="+mn-lt"/>
                <a:cs typeface="Arial" panose="020B0604020202020204" pitchFamily="34" charset="0"/>
              </a:rPr>
              <a:t>an der </a:t>
            </a:r>
            <a:br>
              <a:rPr lang="de-DE" sz="4900" b="1" dirty="0">
                <a:latin typeface="+mn-lt"/>
                <a:cs typeface="Arial" panose="020B0604020202020204" pitchFamily="34" charset="0"/>
              </a:rPr>
            </a:br>
            <a:r>
              <a:rPr lang="de-DE" sz="4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de-DE" sz="4900" b="1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de-DE" sz="49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6771" y="5664095"/>
            <a:ext cx="9144000" cy="46064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sz="4400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8000" b="1" dirty="0">
                <a:latin typeface="+mj-lt"/>
                <a:cs typeface="Arial" panose="020B0604020202020204" pitchFamily="34" charset="0"/>
              </a:rPr>
              <a:t>Januar 2025</a:t>
            </a:r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96400" y="404664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E251F-63BE-463C-96DD-AB130C2F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Verweildauer in der Oberstufe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DE959C-BBCE-4246-AC0D-09074081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639"/>
            <a:ext cx="10515600" cy="3769323"/>
          </a:xfrm>
        </p:spPr>
        <p:txBody>
          <a:bodyPr/>
          <a:lstStyle/>
          <a:p>
            <a:r>
              <a:rPr lang="de-DE" altLang="de-DE" sz="3200" dirty="0"/>
              <a:t>Regel: </a:t>
            </a:r>
            <a:r>
              <a:rPr lang="de-DE" altLang="de-DE" sz="3200" dirty="0">
                <a:solidFill>
                  <a:srgbClr val="FF0000"/>
                </a:solidFill>
              </a:rPr>
              <a:t>3 Jahre</a:t>
            </a:r>
          </a:p>
          <a:p>
            <a:r>
              <a:rPr lang="de-DE" altLang="de-DE" sz="3200" dirty="0">
                <a:solidFill>
                  <a:srgbClr val="FF0000"/>
                </a:solidFill>
              </a:rPr>
              <a:t>Ausnahmen</a:t>
            </a:r>
            <a:r>
              <a:rPr lang="de-DE" altLang="de-DE" sz="3200" dirty="0"/>
              <a:t>: 2 Jahre (Ausland); 4 Jahre bei einmaliger Wiederholung</a:t>
            </a:r>
          </a:p>
          <a:p>
            <a:r>
              <a:rPr lang="de-DE" altLang="de-DE" sz="3200" dirty="0">
                <a:solidFill>
                  <a:srgbClr val="FF0000"/>
                </a:solidFill>
              </a:rPr>
              <a:t>keine Wiederholung</a:t>
            </a:r>
            <a:r>
              <a:rPr lang="de-DE" altLang="de-DE" sz="3200" dirty="0"/>
              <a:t> </a:t>
            </a:r>
            <a:r>
              <a:rPr lang="de-DE" altLang="de-DE" sz="3200" dirty="0">
                <a:solidFill>
                  <a:srgbClr val="FF0000"/>
                </a:solidFill>
              </a:rPr>
              <a:t>der E-Phase </a:t>
            </a:r>
            <a:r>
              <a:rPr lang="de-DE" altLang="de-DE" sz="3200" dirty="0"/>
              <a:t>möglich, wenn E-Phase oder Klasse 10 bereits wiederholt wurde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5070BF02-14B2-4239-99D4-357A26B129CD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963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825DD-F8A5-4310-A210-CCB5B15C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Aufbau der GO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D94CF-3394-49C2-B2A0-B0D2F6EA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359"/>
            <a:ext cx="10515600" cy="4012603"/>
          </a:xfrm>
        </p:spPr>
        <p:txBody>
          <a:bodyPr/>
          <a:lstStyle/>
          <a:p>
            <a:r>
              <a:rPr lang="de-DE" altLang="de-DE" sz="3200" b="1" dirty="0"/>
              <a:t>Einführungsphase: 	</a:t>
            </a:r>
            <a:r>
              <a:rPr lang="de-DE" altLang="de-DE" sz="3200" dirty="0"/>
              <a:t>E1, E2  (Jgst.11)</a:t>
            </a:r>
          </a:p>
          <a:p>
            <a:pPr>
              <a:buNone/>
            </a:pPr>
            <a:r>
              <a:rPr lang="de-DE" altLang="de-DE" sz="3200" dirty="0"/>
              <a:t>	</a:t>
            </a:r>
          </a:p>
          <a:p>
            <a:pPr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3200" b="1" dirty="0"/>
              <a:t>Qualifikationsphase:	</a:t>
            </a:r>
            <a:r>
              <a:rPr lang="de-DE" altLang="de-DE" sz="3200" dirty="0"/>
              <a:t>Q1, Q2  (Jgst.12)</a:t>
            </a:r>
          </a:p>
          <a:p>
            <a:pPr>
              <a:buNone/>
            </a:pPr>
            <a:r>
              <a:rPr lang="de-DE" altLang="de-DE" sz="3200" dirty="0"/>
              <a:t>						Q3, Q4  (Jgst.13)</a:t>
            </a:r>
          </a:p>
          <a:p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274A8399-8A81-44F6-9E3B-670D458F7A7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5225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i="1" dirty="0">
                <a:latin typeface="Trebuchet MS" panose="020B0603020202020204" pitchFamily="34" charset="0"/>
              </a:rPr>
              <a:t>        </a:t>
            </a:r>
            <a:r>
              <a:rPr lang="de-DE" altLang="de-DE" sz="4000" b="1" dirty="0">
                <a:latin typeface="Trebuchet MS" panose="020B0603020202020204" pitchFamily="34" charset="0"/>
              </a:rPr>
              <a:t>Punkte </a:t>
            </a:r>
            <a:r>
              <a:rPr lang="de-DE" altLang="de-DE" sz="4000" dirty="0">
                <a:latin typeface="Trebuchet MS" panose="020B0603020202020204" pitchFamily="34" charset="0"/>
              </a:rPr>
              <a:t>statt Noten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/>
              <a:t>		</a:t>
            </a:r>
            <a:r>
              <a:rPr lang="de-DE" altLang="de-DE">
                <a:latin typeface="Trebuchet MS" panose="020B0603020202020204" pitchFamily="34" charset="0"/>
              </a:rPr>
              <a:t>15, 14, 13  Punkte 		(Note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>
                <a:latin typeface="Trebuchet MS" panose="020B0603020202020204" pitchFamily="34" charset="0"/>
              </a:rPr>
              <a:t>		12, 11, 10  Punkte 		(Note 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>
                <a:latin typeface="Trebuchet MS" panose="020B0603020202020204" pitchFamily="34" charset="0"/>
              </a:rPr>
              <a:t>		09, 08, 07  Punkte		(Note 3)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>
                <a:latin typeface="Trebuchet MS" panose="020B0603020202020204" pitchFamily="34" charset="0"/>
              </a:rPr>
              <a:t>		06, </a:t>
            </a:r>
            <a:r>
              <a:rPr lang="de-DE" altLang="de-DE" b="1">
                <a:latin typeface="Trebuchet MS" panose="020B0603020202020204" pitchFamily="34" charset="0"/>
              </a:rPr>
              <a:t>05</a:t>
            </a:r>
            <a:r>
              <a:rPr lang="de-DE" altLang="de-DE">
                <a:latin typeface="Trebuchet MS" panose="020B0603020202020204" pitchFamily="34" charset="0"/>
              </a:rPr>
              <a:t>, </a:t>
            </a:r>
            <a:r>
              <a:rPr lang="de-DE" altLang="de-DE">
                <a:solidFill>
                  <a:srgbClr val="FF0000"/>
                </a:solidFill>
                <a:latin typeface="Trebuchet MS" panose="020B0603020202020204" pitchFamily="34" charset="0"/>
              </a:rPr>
              <a:t>04</a:t>
            </a:r>
            <a:r>
              <a:rPr lang="de-DE" altLang="de-DE">
                <a:latin typeface="Trebuchet MS" panose="020B0603020202020204" pitchFamily="34" charset="0"/>
              </a:rPr>
              <a:t>  Punkte 		(Note 4)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>
                <a:latin typeface="Trebuchet MS" panose="020B0603020202020204" pitchFamily="34" charset="0"/>
              </a:rPr>
              <a:t>	</a:t>
            </a:r>
            <a:r>
              <a:rPr lang="de-DE" altLang="de-DE">
                <a:solidFill>
                  <a:srgbClr val="FF0000"/>
                </a:solidFill>
                <a:latin typeface="Trebuchet MS" panose="020B0603020202020204" pitchFamily="34" charset="0"/>
              </a:rPr>
              <a:t>	03, 02, 01</a:t>
            </a:r>
            <a:r>
              <a:rPr lang="de-DE" altLang="de-DE">
                <a:latin typeface="Trebuchet MS" panose="020B0603020202020204" pitchFamily="34" charset="0"/>
              </a:rPr>
              <a:t>  Punkte		(Note 5)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b="1">
                <a:latin typeface="Trebuchet MS" panose="020B0603020202020204" pitchFamily="34" charset="0"/>
              </a:rPr>
              <a:t>		</a:t>
            </a:r>
            <a:r>
              <a:rPr lang="de-DE" altLang="de-DE" b="1">
                <a:solidFill>
                  <a:srgbClr val="FF0000"/>
                </a:solidFill>
                <a:latin typeface="Trebuchet MS" panose="020B0603020202020204" pitchFamily="34" charset="0"/>
              </a:rPr>
              <a:t>00 </a:t>
            </a:r>
            <a:r>
              <a:rPr lang="de-DE" altLang="de-DE">
                <a:latin typeface="Trebuchet MS" panose="020B0603020202020204" pitchFamily="34" charset="0"/>
              </a:rPr>
              <a:t>	       	  Punkte		(Note 6)</a:t>
            </a:r>
          </a:p>
        </p:txBody>
      </p:sp>
      <p:pic>
        <p:nvPicPr>
          <p:cNvPr id="10244" name="Inhaltsplatzhalter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8976320" y="620688"/>
            <a:ext cx="18002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5139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501007"/>
            <a:ext cx="10515600" cy="2675955"/>
          </a:xfrm>
        </p:spPr>
        <p:txBody>
          <a:bodyPr/>
          <a:lstStyle/>
          <a:p>
            <a:pPr marL="0" indent="0" algn="ctr">
              <a:buNone/>
            </a:pPr>
            <a:r>
              <a:rPr lang="de-DE" sz="6600" dirty="0"/>
              <a:t>Einführungsphase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768408" y="365125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3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cs typeface="Arial" panose="020B0604020202020204" pitchFamily="34" charset="0"/>
              </a:rPr>
              <a:t>Fachkurse: 34/35 Stunden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Deutsch               	3 </a:t>
            </a:r>
            <a:r>
              <a:rPr lang="de-DE" altLang="de-D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                          	2</a:t>
            </a:r>
          </a:p>
          <a:p>
            <a:pPr eaLnBrk="1" hangingPunct="1"/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PoWi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WiWi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      	2/3</a:t>
            </a:r>
            <a:endParaRPr lang="de-DE" alt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Mathematik           	4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2 aus 3: Bio/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  3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Sport                      	2</a:t>
            </a:r>
          </a:p>
          <a:p>
            <a:pPr eaLnBrk="1" hangingPunct="1"/>
            <a:r>
              <a:rPr lang="de-DE" altLang="de-D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Tutor-Stunde             	1</a:t>
            </a:r>
          </a:p>
          <a:p>
            <a:pPr eaLnBrk="1" hangingPunct="1"/>
            <a:r>
              <a:rPr lang="de-DE" altLang="de-DE" dirty="0">
                <a:solidFill>
                  <a:srgbClr val="92D050"/>
                </a:solidFill>
              </a:rPr>
              <a:t>Neigungskurse            je 1 in E2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				3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F/ L /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		3</a:t>
            </a:r>
            <a:endParaRPr lang="de-DE" altLang="de-DE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Kunst / Musik / DS 	2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Religion (ev./kath.) 	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oder Ethik   		2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Zusatzfach		2/3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altLang="de-D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912424" y="252039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8672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/>
              <a:t>Zusatzfächer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Geografie (2)</a:t>
            </a:r>
          </a:p>
          <a:p>
            <a:r>
              <a:rPr lang="de-DE" dirty="0"/>
              <a:t>Philosophie (2)</a:t>
            </a:r>
          </a:p>
          <a:p>
            <a:r>
              <a:rPr lang="de-DE" dirty="0"/>
              <a:t>Informatik (2)</a:t>
            </a:r>
          </a:p>
          <a:p>
            <a:r>
              <a:rPr lang="de-DE" dirty="0"/>
              <a:t>Sport-Theorie (2)</a:t>
            </a:r>
          </a:p>
          <a:p>
            <a:r>
              <a:rPr lang="de-DE" dirty="0"/>
              <a:t>Interkulturelle Kommunikation (2)</a:t>
            </a:r>
          </a:p>
          <a:p>
            <a:r>
              <a:rPr lang="de-DE" dirty="0"/>
              <a:t>3. Fremdsprache (3)</a:t>
            </a:r>
          </a:p>
          <a:p>
            <a:r>
              <a:rPr lang="de-DE" dirty="0"/>
              <a:t>3. Naturwissenschaft (3)</a:t>
            </a:r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521171" y="620688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9261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68408" y="332656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5F04F2D-5F6D-C8C5-005A-F04F87C524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249" t="21614" r="23536" b="25451"/>
          <a:stretch/>
        </p:blipFill>
        <p:spPr>
          <a:xfrm>
            <a:off x="2876904" y="188641"/>
            <a:ext cx="5379336" cy="66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1E498-730C-4E5A-A3BA-B3FB5D57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4800" b="1" dirty="0">
                <a:latin typeface="+mn-lt"/>
                <a:cs typeface="Arial" panose="020B0604020202020204" pitchFamily="34" charset="0"/>
              </a:rPr>
            </a:br>
            <a:r>
              <a:rPr lang="de-DE" sz="4800" b="1" dirty="0">
                <a:latin typeface="+mn-lt"/>
                <a:cs typeface="Arial" panose="020B0604020202020204" pitchFamily="34" charset="0"/>
              </a:rPr>
              <a:t>Kurssystem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5B25A0-A456-4749-8C6D-C2CB3FB5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563"/>
            <a:ext cx="10515600" cy="4002399"/>
          </a:xfrm>
        </p:spPr>
        <p:txBody>
          <a:bodyPr>
            <a:normAutofit/>
          </a:bodyPr>
          <a:lstStyle/>
          <a:p>
            <a:pPr>
              <a:buNone/>
            </a:pP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E1	Einführung in </a:t>
            </a:r>
            <a:r>
              <a:rPr lang="de-DE" altLang="de-DE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Neigungskurse (= Vor-LKs)</a:t>
            </a:r>
          </a:p>
          <a:p>
            <a:pPr>
              <a:buNone/>
            </a:pP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E2	Reduzierung auf </a:t>
            </a:r>
            <a:r>
              <a:rPr lang="de-DE" altLang="de-DE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Neigungskurse</a:t>
            </a:r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e-DE" altLang="de-DE" sz="4800" b="1" dirty="0"/>
            </a:br>
            <a:r>
              <a:rPr lang="de-DE" altLang="de-DE" sz="4800" b="1" dirty="0"/>
              <a:t>Neigungskurse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altLang="de-DE" dirty="0"/>
          </a:p>
          <a:p>
            <a:pPr marL="0" indent="0" algn="ctr">
              <a:buNone/>
            </a:pPr>
            <a:r>
              <a:rPr lang="de-DE" altLang="de-DE" sz="3600" dirty="0"/>
              <a:t>ein Neigungskurs </a:t>
            </a:r>
            <a:r>
              <a:rPr lang="de-DE" altLang="de-DE" sz="3600" dirty="0">
                <a:solidFill>
                  <a:srgbClr val="FF0000"/>
                </a:solidFill>
              </a:rPr>
              <a:t>MUSS</a:t>
            </a:r>
            <a:r>
              <a:rPr lang="de-DE" altLang="de-DE" sz="3600" dirty="0"/>
              <a:t> sein:</a:t>
            </a:r>
          </a:p>
          <a:p>
            <a:pPr marL="0" indent="0" algn="ctr">
              <a:buNone/>
            </a:pPr>
            <a:r>
              <a:rPr lang="de-DE" altLang="de-DE" sz="3600" dirty="0" err="1"/>
              <a:t>fortgef</a:t>
            </a:r>
            <a:r>
              <a:rPr lang="de-DE" altLang="de-DE" sz="3600" dirty="0"/>
              <a:t>. Fremdsprache</a:t>
            </a:r>
          </a:p>
          <a:p>
            <a:pPr marL="0" indent="0" algn="ctr">
              <a:buNone/>
            </a:pPr>
            <a:r>
              <a:rPr lang="de-DE" altLang="de-DE" sz="3600" dirty="0"/>
              <a:t>oder</a:t>
            </a:r>
          </a:p>
          <a:p>
            <a:pPr marL="0" indent="0" algn="ctr">
              <a:buNone/>
            </a:pPr>
            <a:r>
              <a:rPr lang="de-DE" altLang="de-DE" sz="3600" dirty="0"/>
              <a:t>Mathematik</a:t>
            </a:r>
          </a:p>
          <a:p>
            <a:pPr marL="0" indent="0" algn="ctr">
              <a:buNone/>
            </a:pPr>
            <a:r>
              <a:rPr lang="de-DE" altLang="de-DE" sz="3600" dirty="0"/>
              <a:t>oder </a:t>
            </a:r>
          </a:p>
          <a:p>
            <a:pPr marL="0" indent="0" algn="ctr">
              <a:buNone/>
            </a:pPr>
            <a:r>
              <a:rPr lang="de-DE" altLang="de-DE" sz="3600" dirty="0"/>
              <a:t>Naturwissenschaft</a:t>
            </a:r>
          </a:p>
        </p:txBody>
      </p:sp>
      <p:pic>
        <p:nvPicPr>
          <p:cNvPr id="21508" name="Inhaltsplatzhalter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10272464" y="365125"/>
            <a:ext cx="13493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0003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/>
              <a:t>Weitere Neigungskurse - frei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i="1" dirty="0">
              <a:solidFill>
                <a:schemeClr val="folHlink"/>
              </a:solidFill>
            </a:endParaRPr>
          </a:p>
          <a:p>
            <a:pPr eaLnBrk="1" hangingPunct="1">
              <a:buNone/>
            </a:pPr>
            <a:r>
              <a:rPr lang="de-DE" altLang="de-DE" dirty="0"/>
              <a:t>	Deutsch                Geschichte                Mathematik	</a:t>
            </a:r>
            <a:r>
              <a:rPr lang="de-DE" altLang="de-DE" b="1" dirty="0">
                <a:solidFill>
                  <a:srgbClr val="33CC33"/>
                </a:solidFill>
              </a:rPr>
              <a:t>Sport</a:t>
            </a:r>
            <a:r>
              <a:rPr lang="de-DE" altLang="de-DE" dirty="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/>
              <a:t>	Englisch		</a:t>
            </a:r>
            <a:r>
              <a:rPr lang="de-DE" altLang="de-DE" dirty="0" err="1"/>
              <a:t>PoWi</a:t>
            </a:r>
            <a:r>
              <a:rPr lang="de-DE" altLang="de-DE" dirty="0"/>
              <a:t>                          Biologie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/>
              <a:t>	</a:t>
            </a:r>
            <a:r>
              <a:rPr lang="de-DE" altLang="de-DE" b="1" dirty="0">
                <a:solidFill>
                  <a:srgbClr val="33CC33"/>
                </a:solidFill>
              </a:rPr>
              <a:t>Französisch</a:t>
            </a:r>
            <a:r>
              <a:rPr lang="de-DE" altLang="de-DE" dirty="0"/>
              <a:t>	</a:t>
            </a:r>
            <a:r>
              <a:rPr lang="de-DE" altLang="de-DE" b="1" dirty="0">
                <a:solidFill>
                  <a:srgbClr val="33CC33"/>
                </a:solidFill>
              </a:rPr>
              <a:t>Geografie                  </a:t>
            </a:r>
            <a:r>
              <a:rPr lang="de-DE" altLang="de-DE" dirty="0"/>
              <a:t>Chemie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/>
              <a:t>	</a:t>
            </a:r>
            <a:r>
              <a:rPr lang="de-DE" altLang="de-DE" b="1" dirty="0">
                <a:solidFill>
                  <a:srgbClr val="33CC33"/>
                </a:solidFill>
              </a:rPr>
              <a:t>Latein		</a:t>
            </a:r>
            <a:r>
              <a:rPr lang="de-DE" altLang="de-DE" b="1" dirty="0" err="1">
                <a:solidFill>
                  <a:srgbClr val="33CC33"/>
                </a:solidFill>
              </a:rPr>
              <a:t>WiWi</a:t>
            </a:r>
            <a:r>
              <a:rPr lang="de-DE" altLang="de-DE" b="1" dirty="0">
                <a:solidFill>
                  <a:srgbClr val="33CC33"/>
                </a:solidFill>
              </a:rPr>
              <a:t>			 </a:t>
            </a:r>
            <a:r>
              <a:rPr lang="de-DE" altLang="de-DE" dirty="0"/>
              <a:t>Physik</a:t>
            </a:r>
          </a:p>
          <a:p>
            <a:pPr eaLnBrk="1" hangingPunct="1">
              <a:buNone/>
            </a:pPr>
            <a:r>
              <a:rPr lang="de-DE" altLang="de-DE" b="1" dirty="0">
                <a:solidFill>
                  <a:srgbClr val="33CC33"/>
                </a:solidFill>
              </a:rPr>
              <a:t>   Spanisch</a:t>
            </a:r>
            <a:r>
              <a:rPr lang="de-DE" altLang="de-DE" dirty="0"/>
              <a:t>		</a:t>
            </a:r>
            <a:r>
              <a:rPr lang="de-DE" altLang="de-DE" b="1" dirty="0">
                <a:solidFill>
                  <a:srgbClr val="33CC33"/>
                </a:solidFill>
              </a:rPr>
              <a:t>Philosophie </a:t>
            </a:r>
            <a:r>
              <a:rPr lang="de-DE" altLang="de-DE" dirty="0"/>
              <a:t>		 </a:t>
            </a:r>
            <a:r>
              <a:rPr lang="de-DE" altLang="de-DE" b="1" dirty="0">
                <a:solidFill>
                  <a:srgbClr val="33CC33"/>
                </a:solidFill>
              </a:rPr>
              <a:t>Informatik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/>
              <a:t>   </a:t>
            </a:r>
            <a:r>
              <a:rPr lang="de-DE" altLang="de-DE" b="1" dirty="0">
                <a:solidFill>
                  <a:srgbClr val="33CC33"/>
                </a:solidFill>
              </a:rPr>
              <a:t>Musik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b="1" dirty="0">
                <a:solidFill>
                  <a:srgbClr val="33CC33"/>
                </a:solidFill>
              </a:rPr>
              <a:t>   Kunst                                        </a:t>
            </a:r>
            <a:r>
              <a:rPr lang="de-DE" altLang="de-DE" dirty="0"/>
              <a:t>		      </a:t>
            </a:r>
            <a:r>
              <a:rPr lang="de-DE" altLang="de-DE" sz="2400" dirty="0">
                <a:solidFill>
                  <a:srgbClr val="33CC33"/>
                </a:solidFill>
              </a:rPr>
              <a:t>   </a:t>
            </a:r>
          </a:p>
          <a:p>
            <a:pPr marL="342900" lvl="1" indent="-342900" eaLnBrk="1" hangingPunct="1">
              <a:buNone/>
            </a:pPr>
            <a:r>
              <a:rPr lang="de-DE" altLang="de-DE" dirty="0">
                <a:solidFill>
                  <a:srgbClr val="33CC33"/>
                </a:solidFill>
              </a:rPr>
              <a:t>			</a:t>
            </a:r>
            <a:r>
              <a:rPr lang="de-DE" altLang="de-DE" dirty="0">
                <a:solidFill>
                  <a:srgbClr val="7030A0"/>
                </a:solidFill>
              </a:rPr>
              <a:t>		</a:t>
            </a:r>
            <a:endParaRPr lang="de-DE" altLang="de-DE" dirty="0"/>
          </a:p>
        </p:txBody>
      </p:sp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408368" y="487362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460365"/>
      </p:ext>
    </p:extLst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  <a:cs typeface="Arial" panose="020B0604020202020204" pitchFamily="34" charset="0"/>
              </a:rPr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Oberstufe allgemein</a:t>
            </a:r>
          </a:p>
          <a:p>
            <a:pPr marL="0" indent="0">
              <a:spcBef>
                <a:spcPts val="1200"/>
              </a:spcBef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Einführungsphase (E-Phase)</a:t>
            </a:r>
          </a:p>
          <a:p>
            <a:pPr marL="0" indent="0">
              <a:spcBef>
                <a:spcPts val="1200"/>
              </a:spcBef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Qualifikationsphase (Q-Phase)</a:t>
            </a:r>
          </a:p>
          <a:p>
            <a:pPr marL="0" indent="0">
              <a:spcBef>
                <a:spcPts val="1200"/>
              </a:spcBef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Abitur</a:t>
            </a:r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570833" y="419893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0277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1325563"/>
          </a:xfrm>
        </p:spPr>
        <p:txBody>
          <a:bodyPr/>
          <a:lstStyle/>
          <a:p>
            <a:r>
              <a:rPr lang="de-DE" sz="4800" b="1" dirty="0"/>
              <a:t>Fremdsprachen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708919"/>
            <a:ext cx="10515600" cy="3468043"/>
          </a:xfrm>
        </p:spPr>
        <p:txBody>
          <a:bodyPr/>
          <a:lstStyle/>
          <a:p>
            <a:r>
              <a:rPr lang="de-DE" sz="3200" dirty="0">
                <a:ea typeface="+mj-ea"/>
                <a:cs typeface="Arial" panose="020B0604020202020204" pitchFamily="34" charset="0"/>
              </a:rPr>
              <a:t>i.d.R. Fortführung von 2 FS bis Ende der E-Phase</a:t>
            </a:r>
          </a:p>
          <a:p>
            <a:pPr marL="0" indent="0">
              <a:buNone/>
            </a:pPr>
            <a:r>
              <a:rPr lang="de-DE" i="1" dirty="0">
                <a:ea typeface="+mj-ea"/>
                <a:cs typeface="Arial" panose="020B0604020202020204" pitchFamily="34" charset="0"/>
              </a:rPr>
              <a:t>	(eine dieser FS kann danach abgewählt werden)</a:t>
            </a:r>
          </a:p>
          <a:p>
            <a:pPr marL="0" indent="0">
              <a:buNone/>
            </a:pPr>
            <a:endParaRPr lang="de-DE" i="1" dirty="0">
              <a:ea typeface="+mj-ea"/>
              <a:cs typeface="Arial" panose="020B0604020202020204" pitchFamily="34" charset="0"/>
            </a:endParaRPr>
          </a:p>
          <a:p>
            <a:r>
              <a:rPr lang="de-DE" sz="3200" dirty="0">
                <a:ea typeface="+mj-ea"/>
                <a:cs typeface="Arial" panose="020B0604020202020204" pitchFamily="34" charset="0"/>
              </a:rPr>
              <a:t>alternativ Fortführung nur einer FS und Neubeginn Spanisch</a:t>
            </a:r>
          </a:p>
          <a:p>
            <a:pPr marL="0" indent="0">
              <a:buNone/>
            </a:pPr>
            <a:r>
              <a:rPr lang="de-DE" i="1" dirty="0">
                <a:ea typeface="+mj-ea"/>
                <a:cs typeface="Arial" panose="020B0604020202020204" pitchFamily="34" charset="0"/>
              </a:rPr>
              <a:t>	(dann aber Belegung bis zum Abitur; Einbringpflicht)</a:t>
            </a:r>
          </a:p>
          <a:p>
            <a:pPr marL="0" indent="0">
              <a:buNone/>
            </a:pPr>
            <a:endParaRPr lang="de-DE" dirty="0">
              <a:ea typeface="+mj-ea"/>
              <a:cs typeface="Arial" panose="020B0604020202020204" pitchFamily="34" charset="0"/>
            </a:endParaRPr>
          </a:p>
          <a:p>
            <a:endParaRPr lang="de-DE" dirty="0"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537689" y="487362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9706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DBE89-66CA-4FF1-876A-CFBD320C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b="1" dirty="0"/>
              <a:t>Zulassung zur Qualifikationsphase</a:t>
            </a:r>
            <a:endParaRPr lang="de-DE" sz="4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B3E4E6-C23E-4E66-9C74-DDA40AFA36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altLang="de-DE" sz="3200" dirty="0"/>
              <a:t>alle verbindlichen </a:t>
            </a:r>
          </a:p>
          <a:p>
            <a:pPr>
              <a:buNone/>
            </a:pPr>
            <a:r>
              <a:rPr lang="de-DE" altLang="de-DE" sz="3200" dirty="0"/>
              <a:t>Fächer mindestens</a:t>
            </a:r>
            <a:br>
              <a:rPr lang="de-DE" altLang="de-DE" sz="3200" dirty="0"/>
            </a:br>
            <a:r>
              <a:rPr lang="de-DE" altLang="de-DE" sz="3200" b="1" dirty="0"/>
              <a:t>	</a:t>
            </a:r>
          </a:p>
          <a:p>
            <a:pPr>
              <a:buNone/>
            </a:pPr>
            <a:r>
              <a:rPr lang="de-DE" altLang="de-DE" sz="3200" b="1" dirty="0"/>
              <a:t>           05 Punkte </a:t>
            </a:r>
            <a:br>
              <a:rPr lang="de-DE" altLang="de-DE" sz="3200" b="1" dirty="0"/>
            </a:br>
            <a:endParaRPr lang="de-DE" altLang="de-DE" sz="3200" b="1" dirty="0"/>
          </a:p>
          <a:p>
            <a:pPr>
              <a:buNone/>
            </a:pPr>
            <a:r>
              <a:rPr lang="de-DE" altLang="de-DE" sz="3200" b="1" dirty="0"/>
              <a:t>		 Zulassung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DEC30C-AC51-4326-BEC2-269D7E2E7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516" y="1825625"/>
            <a:ext cx="549828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altLang="de-DE" sz="3200" dirty="0"/>
              <a:t>höchstens</a:t>
            </a:r>
            <a:r>
              <a:rPr lang="de-DE" altLang="de-DE" sz="3200" b="1" dirty="0"/>
              <a:t> 2</a:t>
            </a:r>
            <a:r>
              <a:rPr lang="de-DE" altLang="de-DE" sz="3200" dirty="0"/>
              <a:t> </a:t>
            </a:r>
            <a:r>
              <a:rPr lang="de-DE" altLang="de-DE" sz="3200" b="1" dirty="0"/>
              <a:t>Fächer</a:t>
            </a:r>
            <a:r>
              <a:rPr lang="de-DE" altLang="de-DE" sz="3200" dirty="0"/>
              <a:t> </a:t>
            </a:r>
          </a:p>
          <a:p>
            <a:pPr>
              <a:buNone/>
            </a:pPr>
            <a:r>
              <a:rPr lang="de-DE" altLang="de-DE" sz="3200" dirty="0"/>
              <a:t>(in D, M, E, F, L , </a:t>
            </a:r>
            <a:r>
              <a:rPr lang="de-DE" altLang="de-DE" sz="3200" dirty="0" err="1"/>
              <a:t>Sp</a:t>
            </a:r>
            <a:r>
              <a:rPr lang="de-DE" altLang="de-DE" sz="3200" dirty="0"/>
              <a:t> max.</a:t>
            </a:r>
            <a:r>
              <a:rPr lang="de-DE" altLang="de-DE" sz="3200" b="1" dirty="0"/>
              <a:t> 1 Fach</a:t>
            </a:r>
            <a:r>
              <a:rPr lang="de-DE" altLang="de-DE" sz="3200" dirty="0"/>
              <a:t>) 	     </a:t>
            </a:r>
          </a:p>
          <a:p>
            <a:pPr>
              <a:buNone/>
            </a:pPr>
            <a:r>
              <a:rPr lang="de-DE" altLang="de-DE" sz="3200" b="1" dirty="0"/>
              <a:t>          01 – 04 Punkte</a:t>
            </a:r>
          </a:p>
          <a:p>
            <a:pPr>
              <a:buNone/>
            </a:pPr>
            <a:r>
              <a:rPr lang="de-DE" altLang="de-DE" sz="3200" b="1" dirty="0"/>
              <a:t>		</a:t>
            </a:r>
          </a:p>
          <a:p>
            <a:pPr>
              <a:buNone/>
            </a:pPr>
            <a:r>
              <a:rPr lang="de-DE" altLang="de-DE" sz="3200" b="1" dirty="0"/>
              <a:t>		   Zulassung, </a:t>
            </a:r>
            <a:r>
              <a:rPr lang="de-DE" altLang="de-DE" sz="3200" dirty="0"/>
              <a:t>wenn</a:t>
            </a:r>
          </a:p>
          <a:p>
            <a:pPr>
              <a:buNone/>
            </a:pPr>
            <a:r>
              <a:rPr lang="de-DE" altLang="de-DE" sz="3200" b="1" dirty="0">
                <a:solidFill>
                  <a:srgbClr val="FF0000"/>
                </a:solidFill>
              </a:rPr>
              <a:t>Ausgleich: </a:t>
            </a:r>
            <a:r>
              <a:rPr lang="de-DE" altLang="de-DE" sz="3200" dirty="0">
                <a:solidFill>
                  <a:srgbClr val="FF0000"/>
                </a:solidFill>
              </a:rPr>
              <a:t>1x</a:t>
            </a:r>
            <a:r>
              <a:rPr lang="de-DE" altLang="de-DE" sz="3200" b="1" dirty="0">
                <a:solidFill>
                  <a:srgbClr val="FF0000"/>
                </a:solidFill>
              </a:rPr>
              <a:t> 10 </a:t>
            </a:r>
            <a:r>
              <a:rPr lang="de-DE" altLang="de-DE" sz="3200" dirty="0">
                <a:solidFill>
                  <a:srgbClr val="FF0000"/>
                </a:solidFill>
              </a:rPr>
              <a:t>o.</a:t>
            </a: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dirty="0">
                <a:solidFill>
                  <a:srgbClr val="FF0000"/>
                </a:solidFill>
              </a:rPr>
              <a:t>2x </a:t>
            </a:r>
            <a:r>
              <a:rPr lang="de-DE" altLang="de-DE" sz="3200" b="1" dirty="0">
                <a:solidFill>
                  <a:srgbClr val="FF0000"/>
                </a:solidFill>
              </a:rPr>
              <a:t>07</a:t>
            </a:r>
            <a:endParaRPr lang="de-DE" altLang="de-DE" sz="320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A8570506-2E38-46FD-A32D-F174B6157614}"/>
              </a:ext>
            </a:extLst>
          </p:cNvPr>
          <p:cNvSpPr/>
          <p:nvPr/>
        </p:nvSpPr>
        <p:spPr>
          <a:xfrm>
            <a:off x="799399" y="4429387"/>
            <a:ext cx="815829" cy="453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FFA146A-6D2A-4CE5-AAD9-7B6DAF0FF627}"/>
              </a:ext>
            </a:extLst>
          </p:cNvPr>
          <p:cNvSpPr/>
          <p:nvPr/>
        </p:nvSpPr>
        <p:spPr>
          <a:xfrm>
            <a:off x="6019800" y="4572965"/>
            <a:ext cx="825617" cy="418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29788" y="3651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58071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356991"/>
            <a:ext cx="10515600" cy="2819971"/>
          </a:xfrm>
        </p:spPr>
        <p:txBody>
          <a:bodyPr/>
          <a:lstStyle/>
          <a:p>
            <a:pPr marL="0" indent="0" algn="ctr">
              <a:buNone/>
            </a:pPr>
            <a:r>
              <a:rPr lang="de-DE" sz="6600" dirty="0"/>
              <a:t>Qualifikationsphase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768408" y="365125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1693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052513" y="1989138"/>
            <a:ext cx="10515600" cy="4351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3200" b="1" dirty="0">
                <a:cs typeface="Arial" panose="020B0604020202020204" pitchFamily="34" charset="0"/>
              </a:rPr>
              <a:t>2 Leistungskurse </a:t>
            </a:r>
            <a:r>
              <a:rPr lang="de-DE" altLang="de-DE" sz="3200" dirty="0">
                <a:cs typeface="Arial" panose="020B0604020202020204" pitchFamily="34" charset="0"/>
              </a:rPr>
              <a:t>(ehem. Neigungskurse), 5-std.</a:t>
            </a:r>
          </a:p>
          <a:p>
            <a:pPr eaLnBrk="1" hangingPunct="1">
              <a:lnSpc>
                <a:spcPct val="80000"/>
              </a:lnSpc>
            </a:pPr>
            <a:endParaRPr lang="de-DE" altLang="de-DE" sz="32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3200" b="1" dirty="0">
                <a:cs typeface="Arial" panose="020B0604020202020204" pitchFamily="34" charset="0"/>
              </a:rPr>
              <a:t>7- 8 Grundkurse</a:t>
            </a:r>
            <a:r>
              <a:rPr lang="de-DE" altLang="de-DE" sz="3200" dirty="0">
                <a:cs typeface="Arial" panose="020B0604020202020204" pitchFamily="34" charset="0"/>
              </a:rPr>
              <a:t>, 3-std. (D und M 4-std.)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32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3200" dirty="0">
                <a:cs typeface="Arial" panose="020B0604020202020204" pitchFamily="34" charset="0"/>
              </a:rPr>
              <a:t>Tutorenstunde </a:t>
            </a:r>
            <a:r>
              <a:rPr lang="de-DE" altLang="de-DE" sz="3000" dirty="0"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3000" dirty="0">
                <a:cs typeface="Arial" panose="020B0604020202020204" pitchFamily="34" charset="0"/>
              </a:rPr>
              <a:t>		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3000" dirty="0"/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1052513" y="332656"/>
            <a:ext cx="114839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Calibri Light" panose="020F0302020204030204" pitchFamily="34" charset="0"/>
              </a:rPr>
              <a:t>Kursarten in Q</a:t>
            </a:r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120336" y="548680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310E2-7A1B-437F-A5FF-CB129ACB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Voraussetzungen LK - Wahl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AE46D-3350-4D23-9DA9-20B64CFB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2198"/>
            <a:ext cx="10515600" cy="35847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altLang="de-DE" sz="3200" dirty="0"/>
              <a:t>Unterricht in der </a:t>
            </a:r>
            <a:r>
              <a:rPr lang="de-DE" altLang="de-DE" sz="3200" b="1" dirty="0"/>
              <a:t>gesamten E-Phase</a:t>
            </a:r>
          </a:p>
          <a:p>
            <a:r>
              <a:rPr lang="de-DE" altLang="de-DE" sz="3200" dirty="0"/>
              <a:t>mindestens 05 Punkte am Ende von E2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8BE87AE3-D00F-4F94-A5F0-5C2823EF4DEC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121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800" b="1" dirty="0"/>
              <a:t>Fachbereiche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3200" b="1" dirty="0"/>
              <a:t>Fachbereich I     	</a:t>
            </a:r>
            <a:r>
              <a:rPr lang="de-DE" altLang="de-DE" i="1" dirty="0">
                <a:solidFill>
                  <a:srgbClr val="FF0000"/>
                </a:solidFill>
              </a:rPr>
              <a:t>Herr Wahlandt</a:t>
            </a:r>
            <a:endParaRPr lang="de-DE" altLang="de-DE" sz="32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dirty="0"/>
              <a:t>	</a:t>
            </a:r>
            <a:r>
              <a:rPr lang="de-DE" altLang="de-DE" sz="3200" i="1" dirty="0"/>
              <a:t>sprachlich-künstlerisch</a:t>
            </a:r>
            <a:r>
              <a:rPr lang="de-DE" altLang="de-DE" sz="3200" dirty="0"/>
              <a:t>		</a:t>
            </a:r>
            <a:endParaRPr lang="de-DE" altLang="de-DE" sz="2400" dirty="0"/>
          </a:p>
          <a:p>
            <a:pPr eaLnBrk="1" hangingPunct="1"/>
            <a:r>
              <a:rPr lang="de-DE" altLang="de-DE" sz="3200" b="1" dirty="0"/>
              <a:t>Fachbereich II      	</a:t>
            </a:r>
            <a:r>
              <a:rPr lang="de-DE" altLang="de-DE" i="1" dirty="0">
                <a:solidFill>
                  <a:srgbClr val="FF0000"/>
                </a:solidFill>
              </a:rPr>
              <a:t>Frau Inderfurth </a:t>
            </a:r>
          </a:p>
          <a:p>
            <a:pPr eaLnBrk="1" hangingPunct="1"/>
            <a:r>
              <a:rPr lang="de-DE" altLang="de-DE" sz="3200" i="1" dirty="0"/>
              <a:t>gesellschaftswissenschaftlich	</a:t>
            </a:r>
            <a:endParaRPr lang="de-DE" altLang="de-DE" sz="2400" i="1" dirty="0"/>
          </a:p>
          <a:p>
            <a:pPr eaLnBrk="1" hangingPunct="1"/>
            <a:r>
              <a:rPr lang="de-DE" altLang="de-DE" sz="3200" b="1" dirty="0"/>
              <a:t>Fachbereich III    	</a:t>
            </a:r>
            <a:r>
              <a:rPr lang="de-DE" altLang="de-DE" i="1" dirty="0">
                <a:solidFill>
                  <a:srgbClr val="FF0000"/>
                </a:solidFill>
              </a:rPr>
              <a:t>Frau Tebartz</a:t>
            </a:r>
            <a:endParaRPr lang="de-DE" altLang="de-DE" b="1" i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dirty="0"/>
              <a:t>	</a:t>
            </a:r>
            <a:r>
              <a:rPr lang="de-DE" altLang="de-DE" sz="3200" i="1" dirty="0"/>
              <a:t>mathematisch-naturwissenschaftlich</a:t>
            </a:r>
            <a:r>
              <a:rPr lang="de-DE" altLang="de-DE" sz="32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3200" b="1" dirty="0"/>
              <a:t>	Sport     			</a:t>
            </a:r>
            <a:r>
              <a:rPr lang="de-DE" altLang="de-DE" i="1" dirty="0">
                <a:solidFill>
                  <a:srgbClr val="FF0000"/>
                </a:solidFill>
              </a:rPr>
              <a:t>Frau Schnittker</a:t>
            </a:r>
          </a:p>
        </p:txBody>
      </p:sp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120336" y="620688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6986"/>
      </p:ext>
    </p:extLst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310E2-7A1B-437F-A5FF-CB129ACB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Fachbereich I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AE46D-3350-4D23-9DA9-20B64CFB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134"/>
            <a:ext cx="10515600" cy="4297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de-DE" sz="3200" u="sng" dirty="0"/>
              <a:t>   Fach	   		Q1       Q2      Q3      Q4</a:t>
            </a:r>
          </a:p>
          <a:p>
            <a:pPr marL="0" indent="0">
              <a:buNone/>
            </a:pPr>
            <a:endParaRPr lang="de-DE" altLang="de-DE" sz="3200" u="sng" dirty="0"/>
          </a:p>
          <a:p>
            <a:pPr>
              <a:buNone/>
            </a:pPr>
            <a:r>
              <a:rPr lang="de-DE" altLang="de-DE" sz="3200" dirty="0"/>
              <a:t> 	Deutsch	     	 	 </a:t>
            </a:r>
            <a:r>
              <a:rPr lang="de-DE" altLang="de-DE" sz="3200" dirty="0">
                <a:solidFill>
                  <a:srgbClr val="FF0000"/>
                </a:solidFill>
              </a:rPr>
              <a:t>x 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>
                <a:solidFill>
                  <a:srgbClr val="FF0000"/>
                </a:solidFill>
              </a:rPr>
              <a:t>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>
                <a:solidFill>
                  <a:srgbClr val="FF0000"/>
                </a:solidFill>
              </a:rPr>
              <a:t>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endParaRPr lang="de-DE" altLang="de-DE" sz="3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altLang="de-DE" sz="3200" dirty="0"/>
              <a:t> 	E / F / L / </a:t>
            </a:r>
            <a:r>
              <a:rPr lang="de-DE" altLang="de-DE" sz="3200" dirty="0" err="1"/>
              <a:t>Sp</a:t>
            </a:r>
            <a:r>
              <a:rPr lang="de-DE" altLang="de-DE" sz="3200" dirty="0"/>
              <a:t>         	 </a:t>
            </a:r>
            <a:r>
              <a:rPr lang="de-DE" altLang="de-DE" sz="3200" dirty="0">
                <a:solidFill>
                  <a:srgbClr val="FF0000"/>
                </a:solidFill>
              </a:rPr>
              <a:t>x 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>
                <a:solidFill>
                  <a:srgbClr val="FF0000"/>
                </a:solidFill>
              </a:rPr>
              <a:t>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>
                <a:solidFill>
                  <a:srgbClr val="FF0000"/>
                </a:solidFill>
              </a:rPr>
              <a:t>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endParaRPr lang="de-DE" altLang="de-DE" sz="3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altLang="de-DE" sz="3200" dirty="0"/>
              <a:t>	(</a:t>
            </a:r>
            <a:r>
              <a:rPr lang="de-DE" altLang="de-DE" sz="2400" dirty="0"/>
              <a:t>weitere</a:t>
            </a:r>
            <a:r>
              <a:rPr lang="de-DE" altLang="de-DE" sz="3200" dirty="0"/>
              <a:t> FS       	 	 </a:t>
            </a:r>
            <a:r>
              <a:rPr lang="de-DE" altLang="de-DE" sz="3200" dirty="0">
                <a:solidFill>
                  <a:srgbClr val="FF0000"/>
                </a:solidFill>
              </a:rPr>
              <a:t>x</a:t>
            </a:r>
            <a:r>
              <a:rPr lang="de-DE" altLang="de-DE" sz="3200" dirty="0"/>
              <a:t> 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/>
              <a:t> ) *</a:t>
            </a:r>
          </a:p>
          <a:p>
            <a:pPr>
              <a:buNone/>
            </a:pPr>
            <a:r>
              <a:rPr lang="de-DE" altLang="de-DE" sz="3200" dirty="0"/>
              <a:t>	Mu/</a:t>
            </a:r>
            <a:r>
              <a:rPr lang="de-DE" altLang="de-DE" sz="3200" dirty="0" err="1"/>
              <a:t>Ku</a:t>
            </a:r>
            <a:r>
              <a:rPr lang="de-DE" altLang="de-DE" sz="3200" dirty="0"/>
              <a:t>/DS     	 	 </a:t>
            </a:r>
            <a:r>
              <a:rPr lang="de-DE" altLang="de-DE" sz="3200" dirty="0">
                <a:solidFill>
                  <a:srgbClr val="FF0000"/>
                </a:solidFill>
              </a:rPr>
              <a:t>x 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endParaRPr lang="de-DE" altLang="de-DE" sz="3200" dirty="0">
              <a:solidFill>
                <a:srgbClr val="FF0000"/>
              </a:solidFill>
            </a:endParaRPr>
          </a:p>
          <a:p>
            <a:pPr>
              <a:buNone/>
            </a:pPr>
            <a:endParaRPr lang="de-DE" altLang="de-DE" sz="3200" dirty="0">
              <a:solidFill>
                <a:schemeClr val="folHlink"/>
              </a:solidFill>
            </a:endParaRPr>
          </a:p>
          <a:p>
            <a:pPr>
              <a:buNone/>
            </a:pPr>
            <a:r>
              <a:rPr lang="de-DE" altLang="de-DE" sz="3200" dirty="0"/>
              <a:t>	</a:t>
            </a:r>
            <a:r>
              <a:rPr lang="de-DE" altLang="de-DE" sz="3200" b="1" dirty="0"/>
              <a:t>				</a:t>
            </a:r>
            <a:endParaRPr lang="de-DE" altLang="de-DE" i="1" dirty="0">
              <a:solidFill>
                <a:schemeClr val="folHlink"/>
              </a:solidFill>
            </a:endParaRP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8BE87AE3-D00F-4F94-A5F0-5C2823EF4DEC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174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310E2-7A1B-437F-A5FF-CB129ACB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Fachbereich II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AE46D-3350-4D23-9DA9-20B64CFB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356"/>
            <a:ext cx="10515600" cy="4314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de-DE" sz="3200" u="sng" dirty="0"/>
              <a:t>   Fach	   Q1       Q2      	Q3     Q4</a:t>
            </a:r>
          </a:p>
          <a:p>
            <a:pPr marL="0" indent="0">
              <a:buNone/>
            </a:pPr>
            <a:endParaRPr lang="de-DE" altLang="de-DE" sz="3200" u="sng" dirty="0"/>
          </a:p>
          <a:p>
            <a:pPr>
              <a:buFont typeface="Wingdings" panose="05000000000000000000" pitchFamily="2" charset="2"/>
              <a:buNone/>
            </a:pPr>
            <a:r>
              <a:rPr lang="de-DE" altLang="de-DE" sz="3200" dirty="0"/>
              <a:t> 	PoWi	    </a:t>
            </a:r>
            <a:r>
              <a:rPr lang="de-DE" altLang="de-DE" sz="3200" dirty="0">
                <a:solidFill>
                  <a:srgbClr val="FF9999"/>
                </a:solidFill>
              </a:rPr>
              <a:t>x          </a:t>
            </a:r>
            <a:r>
              <a:rPr lang="de-DE" altLang="de-DE" sz="3200" dirty="0" err="1">
                <a:solidFill>
                  <a:srgbClr val="FF9999"/>
                </a:solidFill>
              </a:rPr>
              <a:t>x</a:t>
            </a:r>
            <a:r>
              <a:rPr lang="de-DE" altLang="de-DE" sz="3200" dirty="0">
                <a:solidFill>
                  <a:srgbClr val="FF9999"/>
                </a:solidFill>
              </a:rPr>
              <a:t>    	x          </a:t>
            </a:r>
            <a:r>
              <a:rPr lang="de-DE" altLang="de-DE" sz="3200" dirty="0" err="1">
                <a:solidFill>
                  <a:srgbClr val="FF9999"/>
                </a:solidFill>
              </a:rPr>
              <a:t>x</a:t>
            </a:r>
            <a:r>
              <a:rPr lang="de-DE" altLang="de-DE" sz="3200" dirty="0">
                <a:solidFill>
                  <a:srgbClr val="FF9999"/>
                </a:solidFill>
              </a:rPr>
              <a:t> </a:t>
            </a:r>
            <a:r>
              <a:rPr lang="de-DE" altLang="de-DE" sz="3200" dirty="0"/>
              <a:t>	mind. 2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3200" dirty="0"/>
              <a:t>  Geschi          x          </a:t>
            </a:r>
            <a:r>
              <a:rPr lang="de-DE" altLang="de-DE" sz="3200" dirty="0" err="1"/>
              <a:t>x</a:t>
            </a:r>
            <a:r>
              <a:rPr lang="de-DE" altLang="de-DE" sz="3200" dirty="0"/>
              <a:t>          	</a:t>
            </a:r>
            <a:r>
              <a:rPr lang="de-DE" altLang="de-DE" sz="3200" dirty="0">
                <a:solidFill>
                  <a:srgbClr val="FF0000"/>
                </a:solidFill>
              </a:rPr>
              <a:t>x 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endParaRPr lang="de-DE" altLang="de-DE" sz="3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3200" dirty="0"/>
              <a:t>	</a:t>
            </a:r>
            <a:r>
              <a:rPr lang="de-DE" altLang="de-DE" sz="3200" dirty="0" err="1"/>
              <a:t>Rel</a:t>
            </a:r>
            <a:r>
              <a:rPr lang="de-DE" altLang="de-DE" sz="3200" dirty="0"/>
              <a:t>/Eth        x          </a:t>
            </a:r>
            <a:r>
              <a:rPr lang="de-DE" altLang="de-DE" sz="3200" dirty="0" err="1"/>
              <a:t>x</a:t>
            </a:r>
            <a:r>
              <a:rPr lang="de-DE" altLang="de-DE" sz="3200" dirty="0"/>
              <a:t>	        	x         </a:t>
            </a:r>
            <a:r>
              <a:rPr lang="de-DE" altLang="de-DE" sz="3200" dirty="0" err="1"/>
              <a:t>x</a:t>
            </a:r>
            <a:r>
              <a:rPr lang="de-DE" altLang="de-DE" sz="3200" dirty="0"/>
              <a:t>	</a:t>
            </a:r>
            <a:endParaRPr lang="de-DE" altLang="de-DE" sz="3200" dirty="0">
              <a:solidFill>
                <a:schemeClr val="fol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3200" dirty="0"/>
              <a:t>(mind. 6 Kurse)</a:t>
            </a:r>
          </a:p>
          <a:p>
            <a:pPr>
              <a:buNone/>
            </a:pPr>
            <a:r>
              <a:rPr lang="de-DE" altLang="de-DE" sz="3200" b="1" dirty="0"/>
              <a:t>				</a:t>
            </a:r>
            <a:endParaRPr lang="de-DE" altLang="de-DE" i="1" dirty="0">
              <a:solidFill>
                <a:schemeClr val="folHlink"/>
              </a:solidFill>
            </a:endParaRP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8BE87AE3-D00F-4F94-A5F0-5C2823EF4DEC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803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310E2-7A1B-437F-A5FF-CB129ACB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Fachbereich III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AE46D-3350-4D23-9DA9-20B64CFB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626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altLang="de-DE" sz="3200" dirty="0"/>
              <a:t>	</a:t>
            </a:r>
            <a:r>
              <a:rPr lang="de-DE" altLang="de-DE" sz="3200" u="sng" dirty="0"/>
              <a:t>Fach	      Q1       Q2      Q3     Q4</a:t>
            </a:r>
          </a:p>
          <a:p>
            <a:pPr>
              <a:lnSpc>
                <a:spcPct val="170000"/>
              </a:lnSpc>
              <a:buNone/>
            </a:pPr>
            <a:r>
              <a:rPr lang="de-DE" altLang="de-DE" sz="3200" dirty="0"/>
              <a:t> 	Mathe	        </a:t>
            </a:r>
            <a:r>
              <a:rPr lang="de-DE" altLang="de-DE" sz="3200" dirty="0">
                <a:solidFill>
                  <a:srgbClr val="FF0000"/>
                </a:solidFill>
              </a:rPr>
              <a:t>x 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>
                <a:solidFill>
                  <a:srgbClr val="FF0000"/>
                </a:solidFill>
              </a:rPr>
              <a:t>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>
                <a:solidFill>
                  <a:srgbClr val="FF0000"/>
                </a:solidFill>
              </a:rPr>
              <a:t>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endParaRPr lang="de-DE" altLang="de-DE" sz="32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de-DE" altLang="de-DE" sz="3200" dirty="0"/>
              <a:t> 	B/</a:t>
            </a:r>
            <a:r>
              <a:rPr lang="de-DE" altLang="de-DE" sz="3200" dirty="0" err="1"/>
              <a:t>Ch</a:t>
            </a:r>
            <a:r>
              <a:rPr lang="de-DE" altLang="de-DE" sz="3200" dirty="0"/>
              <a:t>/</a:t>
            </a:r>
            <a:r>
              <a:rPr lang="de-DE" altLang="de-DE" sz="3200" dirty="0" err="1"/>
              <a:t>Ph</a:t>
            </a:r>
            <a:r>
              <a:rPr lang="de-DE" altLang="de-DE" sz="3200" dirty="0"/>
              <a:t>          </a:t>
            </a:r>
            <a:r>
              <a:rPr lang="de-DE" altLang="de-DE" sz="3200" dirty="0">
                <a:solidFill>
                  <a:srgbClr val="FF0000"/>
                </a:solidFill>
              </a:rPr>
              <a:t>x 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>
                <a:solidFill>
                  <a:srgbClr val="FF0000"/>
                </a:solidFill>
              </a:rPr>
              <a:t> 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r>
              <a:rPr lang="de-DE" altLang="de-DE" sz="3200" dirty="0">
                <a:solidFill>
                  <a:srgbClr val="FF0000"/>
                </a:solidFill>
              </a:rPr>
              <a:t>        </a:t>
            </a:r>
            <a:r>
              <a:rPr lang="de-DE" altLang="de-DE" sz="3200" dirty="0" err="1">
                <a:solidFill>
                  <a:srgbClr val="FF0000"/>
                </a:solidFill>
              </a:rPr>
              <a:t>x</a:t>
            </a:r>
            <a:endParaRPr lang="de-DE" altLang="de-DE" sz="32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de-DE" altLang="de-DE" sz="3200" dirty="0"/>
              <a:t>	(Nat/ Inf.        (</a:t>
            </a:r>
            <a:r>
              <a:rPr lang="de-DE" altLang="de-DE" sz="3200" dirty="0">
                <a:solidFill>
                  <a:srgbClr val="FF0000"/>
                </a:solidFill>
              </a:rPr>
              <a:t>x</a:t>
            </a:r>
            <a:r>
              <a:rPr lang="de-DE" altLang="de-DE" sz="3200" dirty="0"/>
              <a:t>          </a:t>
            </a:r>
            <a:r>
              <a:rPr lang="de-DE" altLang="de-DE" sz="3200" dirty="0">
                <a:solidFill>
                  <a:srgbClr val="FF0000"/>
                </a:solidFill>
              </a:rPr>
              <a:t>x</a:t>
            </a:r>
            <a:r>
              <a:rPr lang="de-DE" altLang="de-DE" sz="3200" dirty="0"/>
              <a:t>)*</a:t>
            </a:r>
          </a:p>
          <a:p>
            <a:pPr>
              <a:buNone/>
            </a:pPr>
            <a:r>
              <a:rPr lang="de-DE" altLang="de-DE" sz="3200" dirty="0"/>
              <a:t>		</a:t>
            </a:r>
            <a:endParaRPr lang="de-DE" altLang="de-DE" sz="3200" dirty="0">
              <a:solidFill>
                <a:schemeClr val="folHlink"/>
              </a:solidFill>
            </a:endParaRPr>
          </a:p>
          <a:p>
            <a:pPr>
              <a:buNone/>
            </a:pPr>
            <a:r>
              <a:rPr lang="de-DE" altLang="de-DE" sz="3200" dirty="0"/>
              <a:t>	Sport	    x           </a:t>
            </a:r>
            <a:r>
              <a:rPr lang="de-DE" altLang="de-DE" sz="3200" dirty="0" err="1"/>
              <a:t>x</a:t>
            </a:r>
            <a:r>
              <a:rPr lang="de-DE" altLang="de-DE" sz="3200" dirty="0"/>
              <a:t>         </a:t>
            </a:r>
            <a:r>
              <a:rPr lang="de-DE" altLang="de-DE" sz="3200" dirty="0" err="1"/>
              <a:t>x</a:t>
            </a:r>
            <a:r>
              <a:rPr lang="de-DE" altLang="de-DE" sz="3200" dirty="0"/>
              <a:t>        </a:t>
            </a:r>
            <a:r>
              <a:rPr lang="de-DE" altLang="de-DE" sz="3200" dirty="0" err="1"/>
              <a:t>x</a:t>
            </a:r>
            <a:endParaRPr lang="de-DE" altLang="de-DE" sz="3200" dirty="0"/>
          </a:p>
          <a:p>
            <a:pPr>
              <a:buNone/>
            </a:pPr>
            <a:r>
              <a:rPr lang="de-DE" altLang="de-DE" sz="3200" b="1" dirty="0"/>
              <a:t>				</a:t>
            </a:r>
            <a:endParaRPr lang="de-DE" altLang="de-DE" sz="3200" i="1" dirty="0">
              <a:solidFill>
                <a:schemeClr val="folHlink"/>
              </a:solidFill>
            </a:endParaRP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8BE87AE3-D00F-4F94-A5F0-5C2823EF4DEC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752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CBA0F-1CAF-47A7-BCE6-067654FE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Aktivitäten in der Q - Phase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BAA21-0D9D-475F-8737-378E495FE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915"/>
            <a:ext cx="10763774" cy="39790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Berufspraktikum</a:t>
            </a: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Q1</a:t>
            </a:r>
          </a:p>
          <a:p>
            <a:pPr>
              <a:buNone/>
              <a:defRPr/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	(letzte 2 Wochen im Januar)</a:t>
            </a:r>
          </a:p>
          <a:p>
            <a:pPr>
              <a:buNone/>
              <a:defRPr/>
            </a:pPr>
            <a:endParaRPr lang="de-DE" altLang="de-DE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Skifahrt</a:t>
            </a: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(einwöchig) im </a:t>
            </a: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LK Sport</a:t>
            </a:r>
          </a:p>
          <a:p>
            <a:pPr>
              <a:defRPr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Studienfahrten</a:t>
            </a: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Q3 </a:t>
            </a:r>
          </a:p>
          <a:p>
            <a:pPr marL="0" indent="0">
              <a:buNone/>
              <a:defRPr/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   (Woche vor den Herbstferien)</a:t>
            </a:r>
            <a:endParaRPr lang="de-DE" altLang="de-DE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15952AA9-1990-4840-B02F-00B87B6BA170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371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1C419-1C58-421C-90C9-C8567777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AB95A5-93BA-4B81-86A3-0D4C5620F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779"/>
            <a:ext cx="10515600" cy="3914183"/>
          </a:xfrm>
        </p:spPr>
        <p:txBody>
          <a:bodyPr>
            <a:normAutofit/>
          </a:bodyPr>
          <a:lstStyle/>
          <a:p>
            <a:r>
              <a:rPr lang="de-DE" altLang="de-DE" sz="3200" b="1" dirty="0"/>
              <a:t>Broschüre</a:t>
            </a:r>
            <a:r>
              <a:rPr lang="de-DE" altLang="de-DE" sz="3200" dirty="0"/>
              <a:t> des HKM</a:t>
            </a:r>
          </a:p>
          <a:p>
            <a:r>
              <a:rPr lang="de-DE" altLang="de-DE" sz="3200" b="1" dirty="0"/>
              <a:t>Homepage MTS </a:t>
            </a:r>
            <a:r>
              <a:rPr lang="de-DE" altLang="de-DE" sz="3200" dirty="0"/>
              <a:t>(Oberstufe)</a:t>
            </a:r>
          </a:p>
          <a:p>
            <a:r>
              <a:rPr lang="de-DE" altLang="de-DE" sz="3200" b="1" dirty="0" err="1"/>
              <a:t>Kursheft</a:t>
            </a:r>
            <a:r>
              <a:rPr lang="de-DE" altLang="de-DE" sz="3200" b="1" dirty="0"/>
              <a:t> 2025-2027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BD6B8B73-B5A5-4412-9608-5884B85F3C23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0126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Fachhochschulreife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71616" y="2334253"/>
            <a:ext cx="9471026" cy="45289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3200" dirty="0"/>
              <a:t>mindestens 2 Halbjahre (Q1 bis Q2)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3200" dirty="0">
                <a:solidFill>
                  <a:schemeClr val="folHlink"/>
                </a:solidFill>
              </a:rPr>
              <a:t>	</a:t>
            </a:r>
            <a:r>
              <a:rPr lang="de-DE" altLang="de-DE" sz="3200" dirty="0">
                <a:solidFill>
                  <a:srgbClr val="FF0000"/>
                </a:solidFill>
              </a:rPr>
              <a:t>(schulischer Teil der FHR)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3200" dirty="0"/>
              <a:t>	</a:t>
            </a:r>
            <a:r>
              <a:rPr lang="de-DE" altLang="de-DE" sz="3200" i="1" dirty="0"/>
              <a:t>plus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3200" dirty="0"/>
              <a:t>ein Jahr Praktikum, soziales Jahr oder Berufsausbildung (Lehre)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3200" dirty="0"/>
              <a:t>	</a:t>
            </a:r>
            <a:r>
              <a:rPr lang="de-DE" altLang="de-DE" sz="3200" dirty="0">
                <a:solidFill>
                  <a:srgbClr val="FF0000"/>
                </a:solidFill>
              </a:rPr>
              <a:t>Fachhochschulreife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/>
              <a:t>	</a:t>
            </a:r>
          </a:p>
        </p:txBody>
      </p:sp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8904312" y="620688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73081"/>
      </p:ext>
    </p:extLst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8000" dirty="0"/>
              <a:t>Abitur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768408" y="365125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550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1EC9C-896A-431E-ADF8-AB39BCA8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Abitur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401BE8-E857-406B-914A-4ED3894797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schriftl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. Prüfungen</a:t>
            </a:r>
          </a:p>
          <a:p>
            <a:pPr>
              <a:buNone/>
            </a:pPr>
            <a:r>
              <a:rPr lang="de-DE" altLang="de-DE" sz="3200" dirty="0">
                <a:solidFill>
                  <a:srgbClr val="FF0000"/>
                </a:solidFill>
              </a:rPr>
              <a:t>(Zentralabitur)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P1: 1. Leistungsfach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P2: 2. Leistungsfach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P3: ein Grundkurs</a:t>
            </a:r>
          </a:p>
          <a:p>
            <a:pPr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>
                <a:solidFill>
                  <a:srgbClr val="FF0000"/>
                </a:solidFill>
              </a:rPr>
              <a:t>P1 – P3 </a:t>
            </a:r>
          </a:p>
          <a:p>
            <a:pPr>
              <a:buNone/>
            </a:pPr>
            <a:r>
              <a:rPr lang="de-DE" altLang="de-DE" sz="3200" dirty="0">
                <a:solidFill>
                  <a:srgbClr val="FF0000"/>
                </a:solidFill>
              </a:rPr>
              <a:t>aus </a:t>
            </a:r>
            <a:r>
              <a:rPr lang="de-DE" altLang="de-DE" sz="3200" b="1" dirty="0">
                <a:solidFill>
                  <a:srgbClr val="FF0000"/>
                </a:solidFill>
              </a:rPr>
              <a:t>2</a:t>
            </a:r>
            <a:r>
              <a:rPr lang="de-DE" altLang="de-DE" sz="3200" dirty="0">
                <a:solidFill>
                  <a:srgbClr val="FF0000"/>
                </a:solidFill>
              </a:rPr>
              <a:t> Aufgabenfeldern</a:t>
            </a:r>
          </a:p>
          <a:p>
            <a:pPr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BF614B-3F6B-47DB-B721-FB05102E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1930" y="1825625"/>
            <a:ext cx="568187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mündl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. Prüfungen</a:t>
            </a:r>
          </a:p>
          <a:p>
            <a:pPr>
              <a:buNone/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(Aufgaben MTS)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P4: ein Grundkurs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P5: ein Grundkurs</a:t>
            </a:r>
          </a:p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(Präsentation/BL) </a:t>
            </a:r>
          </a:p>
          <a:p>
            <a:pPr>
              <a:buNone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>
                <a:solidFill>
                  <a:srgbClr val="FF0000"/>
                </a:solidFill>
              </a:rPr>
              <a:t>P1  – P5 </a:t>
            </a:r>
          </a:p>
          <a:p>
            <a:pPr>
              <a:buNone/>
            </a:pPr>
            <a:r>
              <a:rPr lang="de-DE" altLang="de-DE" sz="3200" dirty="0">
                <a:solidFill>
                  <a:srgbClr val="FF0000"/>
                </a:solidFill>
              </a:rPr>
              <a:t>aus  </a:t>
            </a:r>
            <a:r>
              <a:rPr lang="de-DE" altLang="de-DE" sz="3200" b="1" dirty="0">
                <a:solidFill>
                  <a:srgbClr val="FF0000"/>
                </a:solidFill>
              </a:rPr>
              <a:t>3</a:t>
            </a:r>
            <a:r>
              <a:rPr lang="de-DE" altLang="de-DE" sz="3200" dirty="0">
                <a:solidFill>
                  <a:srgbClr val="FF0000"/>
                </a:solidFill>
              </a:rPr>
              <a:t> Aufgabenfeldern</a:t>
            </a: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BAF450E-5233-4D74-A442-DB4471D313B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465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CBA0F-1CAF-47A7-BCE6-067654FE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Prüfungsfächer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BAA21-0D9D-475F-8737-378E495FE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915"/>
            <a:ext cx="10763774" cy="3979047"/>
          </a:xfrm>
        </p:spPr>
        <p:txBody>
          <a:bodyPr/>
          <a:lstStyle/>
          <a:p>
            <a:pPr>
              <a:buNone/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unter den </a:t>
            </a: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Prüfungsfächern</a:t>
            </a: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(P1 –P5) müssen sich befinden:</a:t>
            </a:r>
          </a:p>
          <a:p>
            <a:pPr>
              <a:buNone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buNone/>
            </a:pP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buNone/>
            </a:pP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remdsprache/ </a:t>
            </a: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aturwissenschaft/ </a:t>
            </a: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nformatik</a:t>
            </a:r>
          </a:p>
          <a:p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15952AA9-1990-4840-B02F-00B87B6BA170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3481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CBA0F-1CAF-47A7-BCE6-067654FE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Prüfungsfächer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BAA21-0D9D-475F-8737-378E495FE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915"/>
            <a:ext cx="10763774" cy="397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Belegung ab E-Phase</a:t>
            </a:r>
          </a:p>
          <a:p>
            <a:pPr marL="0" indent="0">
              <a:buNone/>
            </a:pP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Vorsicht</a:t>
            </a: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Wechsel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von E zu Q in		</a:t>
            </a:r>
          </a:p>
          <a:p>
            <a:pPr marL="0" indent="0">
              <a:buNone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Kunst / Musik / Darstellendes Spiel</a:t>
            </a:r>
          </a:p>
          <a:p>
            <a:pPr marL="0" indent="0">
              <a:buNone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Religion / Ethik</a:t>
            </a:r>
          </a:p>
          <a:p>
            <a:pPr marL="0" indent="0">
              <a:buNone/>
            </a:pP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Sport GK und Darstellendes Spiel nur </a:t>
            </a:r>
            <a:r>
              <a:rPr lang="de-DE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mündlich</a:t>
            </a: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15952AA9-1990-4840-B02F-00B87B6BA170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4880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CBA0F-1CAF-47A7-BCE6-067654FE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Abitur-Note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BAA21-0D9D-475F-8737-378E495FE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915"/>
            <a:ext cx="10763774" cy="3979047"/>
          </a:xfrm>
        </p:spPr>
        <p:txBody>
          <a:bodyPr>
            <a:normAutofit/>
          </a:bodyPr>
          <a:lstStyle/>
          <a:p>
            <a:r>
              <a:rPr lang="de-DE" altLang="de-DE" sz="4000" dirty="0"/>
              <a:t>24 Grundkurse (einfach)</a:t>
            </a:r>
          </a:p>
          <a:p>
            <a:r>
              <a:rPr lang="de-DE" altLang="de-DE" sz="4000" dirty="0"/>
              <a:t>8 Leistungskurse (zweifach)</a:t>
            </a:r>
          </a:p>
          <a:p>
            <a:r>
              <a:rPr lang="de-DE" altLang="de-DE" sz="4000" dirty="0"/>
              <a:t>5 Abiturprüfungen (vierfach)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4000" dirty="0"/>
          </a:p>
          <a:p>
            <a:pPr>
              <a:buFont typeface="Wingdings" panose="05000000000000000000" pitchFamily="2" charset="2"/>
              <a:buNone/>
            </a:pPr>
            <a:r>
              <a:rPr lang="de-DE" altLang="de-DE" sz="4000" dirty="0"/>
              <a:t>	</a:t>
            </a:r>
            <a:r>
              <a:rPr lang="de-DE" altLang="de-DE" dirty="0">
                <a:solidFill>
                  <a:srgbClr val="FF0000"/>
                </a:solidFill>
              </a:rPr>
              <a:t>max. 6 negative Kurse, davon max. 2 LKs</a:t>
            </a:r>
          </a:p>
          <a:p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15952AA9-1990-4840-B02F-00B87B6BA170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  <p:pic>
        <p:nvPicPr>
          <p:cNvPr id="5" name="Picture 5" descr="PE03166_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7536160" y="3189685"/>
            <a:ext cx="3036392" cy="29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50707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92D050"/>
                </a:solidFill>
                <a:latin typeface="Candara" panose="020E0502030303020204" pitchFamily="34" charset="0"/>
              </a:rPr>
              <a:t>MTS im Abitur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9357" y="17728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/>
              <a:t>Abiturient*innen mit einer </a:t>
            </a:r>
            <a:r>
              <a:rPr lang="de-DE" sz="3600" dirty="0">
                <a:solidFill>
                  <a:srgbClr val="FF0000"/>
                </a:solidFill>
              </a:rPr>
              <a:t>1 </a:t>
            </a:r>
            <a:r>
              <a:rPr lang="de-DE" sz="3600" dirty="0"/>
              <a:t>vor dem Komma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altLang="de-DE" sz="3600" dirty="0"/>
              <a:t>55 von 129 </a:t>
            </a:r>
            <a:r>
              <a:rPr lang="de-DE" altLang="de-DE" sz="3600" dirty="0" err="1"/>
              <a:t>SuS</a:t>
            </a:r>
            <a:r>
              <a:rPr lang="de-DE" altLang="de-DE" sz="3600" dirty="0"/>
              <a:t> = </a:t>
            </a:r>
            <a:r>
              <a:rPr lang="de-DE" altLang="de-DE" sz="3600" b="1" dirty="0">
                <a:solidFill>
                  <a:srgbClr val="FF0000"/>
                </a:solidFill>
              </a:rPr>
              <a:t>42,6%</a:t>
            </a:r>
          </a:p>
          <a:p>
            <a:pPr marL="0" indent="0">
              <a:buNone/>
            </a:pPr>
            <a:endParaRPr lang="de-DE" altLang="de-DE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de-DE" sz="3600" dirty="0"/>
              <a:t>Durchschnitt aller Abiturient*innen: 2,11</a:t>
            </a:r>
          </a:p>
          <a:p>
            <a:pPr marL="0" indent="0">
              <a:buNone/>
            </a:pPr>
            <a:r>
              <a:rPr lang="de-DE" altLang="de-DE" sz="3600" dirty="0"/>
              <a:t>(Hessen: 2,25)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0D48127B-3D21-442A-9785-FE9CCE985E5D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2559050"/>
          </a:xfrm>
        </p:spPr>
        <p:txBody>
          <a:bodyPr/>
          <a:lstStyle/>
          <a:p>
            <a:pPr algn="ctr" eaLnBrk="1" hangingPunct="1"/>
            <a:r>
              <a:rPr lang="de-DE" altLang="de-DE" sz="5400" b="1" dirty="0"/>
              <a:t>Wir wünschen einen erfolgreichen Besuch der Oberstufe an der MTS</a:t>
            </a:r>
          </a:p>
        </p:txBody>
      </p:sp>
      <p:pic>
        <p:nvPicPr>
          <p:cNvPr id="34819" name="Inhaltsplatzhalt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>
          <a:xfrm>
            <a:off x="3899693" y="2896110"/>
            <a:ext cx="4392613" cy="2779713"/>
          </a:xfrm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782E9-3BF0-40FA-8DA6-7C68F0AB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2441B-1D2D-442C-889A-A81B65818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Inhaltsplatzhalter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739025"/>
            <a:ext cx="6023199" cy="5437938"/>
          </a:xfrm>
          <a:prstGeom prst="rect">
            <a:avLst/>
          </a:prstGeom>
        </p:spPr>
      </p:pic>
      <p:pic>
        <p:nvPicPr>
          <p:cNvPr id="7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3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285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46C0B-6442-2F53-6E41-22A17F437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A172116C-4E37-4AB0-11F2-33F34752B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2559050"/>
          </a:xfrm>
        </p:spPr>
        <p:txBody>
          <a:bodyPr/>
          <a:lstStyle/>
          <a:p>
            <a:pPr algn="ctr" eaLnBrk="1" hangingPunct="1"/>
            <a:r>
              <a:rPr lang="de-DE" altLang="de-DE" sz="5400" b="1" dirty="0"/>
              <a:t>Wir wünschen einen erfolgreichen Besuch der Oberstufe an der MTS</a:t>
            </a:r>
          </a:p>
        </p:txBody>
      </p:sp>
      <p:pic>
        <p:nvPicPr>
          <p:cNvPr id="34819" name="Inhaltsplatzhalter 8">
            <a:extLst>
              <a:ext uri="{FF2B5EF4-FFF2-40B4-BE49-F238E27FC236}">
                <a16:creationId xmlns:a16="http://schemas.microsoft.com/office/drawing/2014/main" id="{D14DBC95-B27B-4EFF-32D3-38D4CD38A4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>
          <a:xfrm>
            <a:off x="3899693" y="2896110"/>
            <a:ext cx="4392613" cy="2779713"/>
          </a:xfrm>
        </p:spPr>
      </p:pic>
    </p:spTree>
    <p:extLst>
      <p:ext uri="{BB962C8B-B14F-4D97-AF65-F5344CB8AC3E}">
        <p14:creationId xmlns:p14="http://schemas.microsoft.com/office/powerpoint/2010/main" val="15299055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7" y="866775"/>
            <a:ext cx="3743325" cy="5124450"/>
          </a:xfrm>
          <a:prstGeom prst="rect">
            <a:avLst/>
          </a:prstGeom>
        </p:spPr>
      </p:pic>
      <p:pic>
        <p:nvPicPr>
          <p:cNvPr id="3" name="Inhaltsplatzhalter 8">
            <a:extLst>
              <a:ext uri="{FF2B5EF4-FFF2-40B4-BE49-F238E27FC236}">
                <a16:creationId xmlns:a16="http://schemas.microsoft.com/office/drawing/2014/main" id="{BD6B8B73-B5A5-4412-9608-5884B85F3C23}"/>
              </a:ext>
            </a:extLst>
          </p:cNvPr>
          <p:cNvPicPr/>
          <p:nvPr/>
        </p:nvPicPr>
        <p:blipFill rotWithShape="1">
          <a:blip r:embed="rId3"/>
          <a:srcRect l="14962" t="13251" r="16283" b="18500"/>
          <a:stretch/>
        </p:blipFill>
        <p:spPr>
          <a:xfrm>
            <a:off x="9696400" y="476672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0819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" y="418680"/>
            <a:ext cx="11841227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43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19" y="1809524"/>
            <a:ext cx="2591162" cy="3238952"/>
          </a:xfrm>
          <a:prstGeom prst="rect">
            <a:avLst/>
          </a:prstGeom>
        </p:spPr>
      </p:pic>
      <p:pic>
        <p:nvPicPr>
          <p:cNvPr id="3" name="Inhaltsplatzhalte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521171" y="620688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995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0"/>
            <a:ext cx="761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152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8">
            <a:extLst>
              <a:ext uri="{FF2B5EF4-FFF2-40B4-BE49-F238E27FC236}">
                <a16:creationId xmlns:a16="http://schemas.microsoft.com/office/drawing/2014/main" id="{BD6B8B73-B5A5-4412-9608-5884B85F3C23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96400" y="476672"/>
            <a:ext cx="1800200" cy="13375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15E10A-7F1A-89B8-EA89-927712649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369" t="20601" r="10428" b="15350"/>
          <a:stretch/>
        </p:blipFill>
        <p:spPr>
          <a:xfrm>
            <a:off x="680884" y="260648"/>
            <a:ext cx="8829832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247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3F7D1-D796-B4B2-9A10-944B7039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8">
            <a:extLst>
              <a:ext uri="{FF2B5EF4-FFF2-40B4-BE49-F238E27FC236}">
                <a16:creationId xmlns:a16="http://schemas.microsoft.com/office/drawing/2014/main" id="{911FB643-3EDA-1FC2-D793-5A71A037C3C0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40416" y="476732"/>
            <a:ext cx="1800200" cy="13375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2818C3F-850F-0A4F-1DBA-D0E48B9C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97" t="19551" r="16335" b="10100"/>
          <a:stretch/>
        </p:blipFill>
        <p:spPr>
          <a:xfrm>
            <a:off x="238632" y="453872"/>
            <a:ext cx="945776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3457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1020</Words>
  <Application>Microsoft Office PowerPoint</Application>
  <PresentationFormat>Breitbild</PresentationFormat>
  <Paragraphs>206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Candara</vt:lpstr>
      <vt:lpstr>Times New Roman</vt:lpstr>
      <vt:lpstr>Trebuchet MS</vt:lpstr>
      <vt:lpstr>Wingdings</vt:lpstr>
      <vt:lpstr>Office Theme</vt:lpstr>
      <vt:lpstr>  Herzlich willkommen   Infoveranstaltung  Gymnasiale Oberstufe an der  MTS</vt:lpstr>
      <vt:lpstr>Gliederung</vt:lpstr>
      <vt:lpstr>Informationen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Verweildauer in der Oberstufe</vt:lpstr>
      <vt:lpstr>Aufbau der GO</vt:lpstr>
      <vt:lpstr>        Punkte statt Noten</vt:lpstr>
      <vt:lpstr>PowerPoint-Präsentation</vt:lpstr>
      <vt:lpstr>Fachkurse: 34/35 Stunden </vt:lpstr>
      <vt:lpstr>Zusatzfächer</vt:lpstr>
      <vt:lpstr>PowerPoint-Präsentation</vt:lpstr>
      <vt:lpstr> Kurssystem</vt:lpstr>
      <vt:lpstr> Neigungskurse</vt:lpstr>
      <vt:lpstr>Weitere Neigungskurse - frei</vt:lpstr>
      <vt:lpstr>Fremdsprachen</vt:lpstr>
      <vt:lpstr>Zulassung zur Qualifikationsphase</vt:lpstr>
      <vt:lpstr>PowerPoint-Präsentation</vt:lpstr>
      <vt:lpstr>PowerPoint-Präsentation</vt:lpstr>
      <vt:lpstr>Voraussetzungen LK - Wahl</vt:lpstr>
      <vt:lpstr>Fachbereiche </vt:lpstr>
      <vt:lpstr>Fachbereich I</vt:lpstr>
      <vt:lpstr>Fachbereich II</vt:lpstr>
      <vt:lpstr>Fachbereich III</vt:lpstr>
      <vt:lpstr>Aktivitäten in der Q - Phase</vt:lpstr>
      <vt:lpstr>Fachhochschulreife</vt:lpstr>
      <vt:lpstr>PowerPoint-Präsentation</vt:lpstr>
      <vt:lpstr>Abitur</vt:lpstr>
      <vt:lpstr>Prüfungsfächer</vt:lpstr>
      <vt:lpstr>Prüfungsfächer</vt:lpstr>
      <vt:lpstr>Abitur-Note</vt:lpstr>
      <vt:lpstr>MTS im Abitur 2023</vt:lpstr>
      <vt:lpstr>Wir wünschen einen erfolgreichen Besuch der Oberstufe an der MTS</vt:lpstr>
      <vt:lpstr>PowerPoint-Präsentation</vt:lpstr>
      <vt:lpstr>Wir wünschen einen erfolgreichen Besuch der Oberstufe an der MTS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Besondere Lernleistung      Präsentation</dc:title>
  <dc:creator>MPS</dc:creator>
  <cp:lastModifiedBy>Birgitt Inderfurth</cp:lastModifiedBy>
  <cp:revision>382</cp:revision>
  <cp:lastPrinted>2022-10-10T07:02:14Z</cp:lastPrinted>
  <dcterms:created xsi:type="dcterms:W3CDTF">2003-09-05T13:38:42Z</dcterms:created>
  <dcterms:modified xsi:type="dcterms:W3CDTF">2025-01-19T17:11:01Z</dcterms:modified>
</cp:coreProperties>
</file>