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0" r:id="rId1"/>
  </p:sldMasterIdLst>
  <p:notesMasterIdLst>
    <p:notesMasterId r:id="rId23"/>
  </p:notesMasterIdLst>
  <p:handoutMasterIdLst>
    <p:handoutMasterId r:id="rId24"/>
  </p:handoutMasterIdLst>
  <p:sldIdLst>
    <p:sldId id="279" r:id="rId2"/>
    <p:sldId id="388" r:id="rId3"/>
    <p:sldId id="391" r:id="rId4"/>
    <p:sldId id="389" r:id="rId5"/>
    <p:sldId id="386" r:id="rId6"/>
    <p:sldId id="387" r:id="rId7"/>
    <p:sldId id="399" r:id="rId8"/>
    <p:sldId id="397" r:id="rId9"/>
    <p:sldId id="390" r:id="rId10"/>
    <p:sldId id="372" r:id="rId11"/>
    <p:sldId id="295" r:id="rId12"/>
    <p:sldId id="368" r:id="rId13"/>
    <p:sldId id="364" r:id="rId14"/>
    <p:sldId id="367" r:id="rId15"/>
    <p:sldId id="393" r:id="rId16"/>
    <p:sldId id="392" r:id="rId17"/>
    <p:sldId id="398" r:id="rId18"/>
    <p:sldId id="259" r:id="rId19"/>
    <p:sldId id="394" r:id="rId20"/>
    <p:sldId id="395" r:id="rId21"/>
    <p:sldId id="396" r:id="rId22"/>
  </p:sldIdLst>
  <p:sldSz cx="12192000" cy="6858000"/>
  <p:notesSz cx="6797675" cy="9926638"/>
  <p:defaultTextStyle>
    <a:defPPr>
      <a:defRPr lang="de-D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FD489"/>
    <a:srgbClr val="29474D"/>
    <a:srgbClr val="31565D"/>
    <a:srgbClr val="3B6871"/>
    <a:srgbClr val="2A4A3C"/>
    <a:srgbClr val="3E6E59"/>
    <a:srgbClr val="1E5C3D"/>
    <a:srgbClr val="41735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Keine Formatvorlage, kei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808" autoAdjust="0"/>
    <p:restoredTop sz="94660" autoAdjust="0"/>
  </p:normalViewPr>
  <p:slideViewPr>
    <p:cSldViewPr>
      <p:cViewPr varScale="1">
        <p:scale>
          <a:sx n="115" d="100"/>
          <a:sy n="115" d="100"/>
        </p:scale>
        <p:origin x="612" y="10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18.xml"/><Relationship Id="rId1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49CF14C-8DC3-4C53-A966-64742851300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327FE6-8134-4340-82AA-DE1673032942}" type="datetimeFigureOut">
              <a:rPr lang="de-DE" smtClean="0"/>
              <a:t>26.09.2024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AC6312-1441-4705-988C-08A9CA58007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343363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1A7DCD-AAAD-4F52-917D-6ED84D495BB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556720702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44A4E1-1091-4E25-A361-795AF00DAEF2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888844515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FCFC84-5012-400D-B32B-06A881B3648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372827033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Titel, Text und C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9838267" cy="1143000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079500" y="2214563"/>
            <a:ext cx="5202767" cy="3881437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ClipArt-Platzhalter 3"/>
          <p:cNvSpPr>
            <a:spLocks noGrp="1"/>
          </p:cNvSpPr>
          <p:nvPr>
            <p:ph type="clipArt" sz="half" idx="2"/>
          </p:nvPr>
        </p:nvSpPr>
        <p:spPr>
          <a:xfrm>
            <a:off x="6485467" y="2214563"/>
            <a:ext cx="5204884" cy="3881437"/>
          </a:xfrm>
        </p:spPr>
        <p:txBody>
          <a:bodyPr rtlCol="0">
            <a:normAutofit/>
          </a:bodyPr>
          <a:lstStyle/>
          <a:p>
            <a:pPr lvl="0"/>
            <a:endParaRPr lang="de-DE" noProof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EB43CD-E1F2-4392-8C20-363DB926BA5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575634401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Titel und Text über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9838267" cy="1143000"/>
          </a:xfrm>
        </p:spPr>
        <p:txBody>
          <a:bodyPr/>
          <a:lstStyle/>
          <a:p>
            <a:r>
              <a:rPr lang="en-US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>
          <a:xfrm>
            <a:off x="1079500" y="2214564"/>
            <a:ext cx="10610851" cy="1863725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1079500" y="4230688"/>
            <a:ext cx="10610851" cy="1865312"/>
          </a:xfrm>
        </p:spPr>
        <p:txBody>
          <a:bodyPr/>
          <a:lstStyle/>
          <a:p>
            <a:pPr lvl="0"/>
            <a:r>
              <a:rPr lang="en-US"/>
              <a:t>Textmasterformate durch Klicken bearbeiten</a:t>
            </a:r>
          </a:p>
          <a:p>
            <a:pPr lvl="1"/>
            <a:r>
              <a:rPr lang="en-US"/>
              <a:t>Zweite Ebene</a:t>
            </a:r>
          </a:p>
          <a:p>
            <a:pPr lvl="2"/>
            <a:r>
              <a:rPr lang="en-US"/>
              <a:t>Dritte Ebene</a:t>
            </a:r>
          </a:p>
          <a:p>
            <a:pPr lvl="3"/>
            <a:r>
              <a:rPr lang="en-US"/>
              <a:t>Vierte Ebene</a:t>
            </a:r>
          </a:p>
          <a:p>
            <a:pPr lvl="4"/>
            <a:r>
              <a:rPr lang="en-US"/>
              <a:t>Fünfte Ebene</a:t>
            </a:r>
            <a:endParaRPr lang="de-DE"/>
          </a:p>
        </p:txBody>
      </p:sp>
      <p:sp>
        <p:nvSpPr>
          <p:cNvPr id="5" name="Rectangle 108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Rectangle 109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Rectangle 110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4BCA5E-3B02-4F40-A1B0-5E456E31E89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04321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8DA9EF-8176-4095-BDC5-45BB69E418F8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419901720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2F3C1-3071-46CF-BF15-01757082B97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4517609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3C46B-A5BC-41E6-A391-1E5C518078D1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14456766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EE29F2-E700-4D28-BF4B-5952D400EAA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86453039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7C21E3-C841-40A4-AB2C-FF6BAB2104B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055274753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B63C5E-39C2-401F-A52F-BE4B54A71F1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68673815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174ADD-B054-4CBF-86AD-E92E8AB91EA6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8331856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466B9-C9A8-432D-A4EC-C98B5C9D2A4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6484597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7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7CF7537E-5A74-4B6A-A1A0-974CFB2E290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1" r:id="rId1"/>
    <p:sldLayoutId id="2147483802" r:id="rId2"/>
    <p:sldLayoutId id="2147483803" r:id="rId3"/>
    <p:sldLayoutId id="2147483804" r:id="rId4"/>
    <p:sldLayoutId id="2147483805" r:id="rId5"/>
    <p:sldLayoutId id="2147483806" r:id="rId6"/>
    <p:sldLayoutId id="2147483807" r:id="rId7"/>
    <p:sldLayoutId id="2147483808" r:id="rId8"/>
    <p:sldLayoutId id="2147483809" r:id="rId9"/>
    <p:sldLayoutId id="2147483810" r:id="rId10"/>
    <p:sldLayoutId id="2147483811" r:id="rId11"/>
    <p:sldLayoutId id="2147483812" r:id="rId12"/>
    <p:sldLayoutId id="2147483815" r:id="rId13"/>
  </p:sldLayoutIdLst>
  <p:transition spd="med">
    <p:fade/>
  </p:transition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4"/>
          <p:cNvSpPr>
            <a:spLocks noGrp="1" noChangeArrowheads="1"/>
          </p:cNvSpPr>
          <p:nvPr>
            <p:ph type="ctrTitle"/>
          </p:nvPr>
        </p:nvSpPr>
        <p:spPr>
          <a:xfrm>
            <a:off x="1524000" y="1122363"/>
            <a:ext cx="9144000" cy="2522661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de-DE" sz="6600" b="1" dirty="0">
                <a:latin typeface="+mn-lt"/>
                <a:cs typeface="Arial" panose="020B0604020202020204" pitchFamily="34" charset="0"/>
              </a:rPr>
              <a:t>Informationen zur </a:t>
            </a:r>
            <a:br>
              <a:rPr lang="de-DE" sz="6600" b="1" dirty="0">
                <a:latin typeface="+mn-lt"/>
                <a:cs typeface="Arial" panose="020B0604020202020204" pitchFamily="34" charset="0"/>
              </a:rPr>
            </a:br>
            <a:r>
              <a:rPr lang="de-DE" sz="6600" b="1" dirty="0">
                <a:latin typeface="+mn-lt"/>
                <a:cs typeface="Arial" panose="020B0604020202020204" pitchFamily="34" charset="0"/>
              </a:rPr>
              <a:t>gymnasialen </a:t>
            </a:r>
            <a:r>
              <a:rPr lang="de-DE" sz="6600" b="1" dirty="0" smtClean="0">
                <a:latin typeface="+mn-lt"/>
                <a:cs typeface="Arial" panose="020B0604020202020204" pitchFamily="34" charset="0"/>
              </a:rPr>
              <a:t>Oberstufe </a:t>
            </a:r>
            <a:endParaRPr lang="de-DE" sz="6600" b="1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16386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de-DE" sz="44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de-DE" sz="4400" dirty="0" smtClean="0">
                <a:latin typeface="+mj-lt"/>
                <a:cs typeface="Arial" panose="020B0604020202020204" pitchFamily="34" charset="0"/>
              </a:rPr>
              <a:t>September 2024</a:t>
            </a:r>
            <a:endParaRPr lang="de-DE" sz="4400" dirty="0">
              <a:latin typeface="+mj-lt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DCDBE89-66CA-4FF1-876A-CFBD320CD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sz="6000" b="1" dirty="0"/>
              <a:t>Zulassung</a:t>
            </a:r>
            <a:r>
              <a:rPr lang="de-DE" altLang="de-DE" sz="3200" b="1" dirty="0"/>
              <a:t> </a:t>
            </a:r>
            <a:endParaRPr lang="de-DE" sz="32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5B3E4E6-C23E-4E66-9C74-DDA40AFA3687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de-DE" altLang="de-DE" sz="3200" dirty="0"/>
              <a:t>alle verbindlichen </a:t>
            </a:r>
          </a:p>
          <a:p>
            <a:pPr>
              <a:buNone/>
            </a:pPr>
            <a:r>
              <a:rPr lang="de-DE" altLang="de-DE" sz="3200" dirty="0"/>
              <a:t>Fächer mindestens</a:t>
            </a:r>
            <a:br>
              <a:rPr lang="de-DE" altLang="de-DE" sz="3200" dirty="0"/>
            </a:br>
            <a:r>
              <a:rPr lang="de-DE" altLang="de-DE" sz="3200" b="1" dirty="0"/>
              <a:t>	</a:t>
            </a:r>
          </a:p>
          <a:p>
            <a:pPr>
              <a:buNone/>
            </a:pPr>
            <a:r>
              <a:rPr lang="de-DE" altLang="de-DE" sz="3200" b="1" dirty="0"/>
              <a:t>           05 Punkte </a:t>
            </a:r>
            <a:br>
              <a:rPr lang="de-DE" altLang="de-DE" sz="3200" b="1" dirty="0"/>
            </a:br>
            <a:endParaRPr lang="de-DE" altLang="de-DE" sz="3200" b="1" dirty="0"/>
          </a:p>
          <a:p>
            <a:pPr>
              <a:buNone/>
            </a:pPr>
            <a:r>
              <a:rPr lang="de-DE" altLang="de-DE" sz="3200" b="1" dirty="0"/>
              <a:t>		</a:t>
            </a:r>
            <a:r>
              <a:rPr lang="de-DE" altLang="de-DE" sz="3200" b="1" dirty="0" smtClean="0"/>
              <a:t> Zulassung</a:t>
            </a:r>
            <a:endParaRPr lang="de-DE" altLang="de-DE" sz="3200" b="1" dirty="0"/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DEC30C-AC51-4326-BEC2-269D7E2E7E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855516" y="1825625"/>
            <a:ext cx="5498284" cy="435133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de-DE" altLang="de-DE" sz="3200" dirty="0"/>
              <a:t>höchstens</a:t>
            </a:r>
            <a:r>
              <a:rPr lang="de-DE" altLang="de-DE" sz="3200" b="1" dirty="0"/>
              <a:t> 2</a:t>
            </a:r>
            <a:r>
              <a:rPr lang="de-DE" altLang="de-DE" sz="3200" dirty="0"/>
              <a:t> </a:t>
            </a:r>
            <a:r>
              <a:rPr lang="de-DE" altLang="de-DE" sz="3200" b="1" dirty="0"/>
              <a:t>Fächer</a:t>
            </a:r>
            <a:r>
              <a:rPr lang="de-DE" altLang="de-DE" sz="3200" dirty="0"/>
              <a:t> </a:t>
            </a:r>
          </a:p>
          <a:p>
            <a:pPr>
              <a:buNone/>
            </a:pPr>
            <a:r>
              <a:rPr lang="de-DE" altLang="de-DE" sz="3200" dirty="0"/>
              <a:t>(in D</a:t>
            </a:r>
            <a:r>
              <a:rPr lang="de-DE" altLang="de-DE" sz="3200" dirty="0" smtClean="0"/>
              <a:t>, M</a:t>
            </a:r>
            <a:r>
              <a:rPr lang="de-DE" altLang="de-DE" sz="3200" dirty="0"/>
              <a:t>, E, F o. L max.</a:t>
            </a:r>
            <a:r>
              <a:rPr lang="de-DE" altLang="de-DE" sz="3200" b="1" dirty="0"/>
              <a:t> 1 Fach</a:t>
            </a:r>
            <a:r>
              <a:rPr lang="de-DE" altLang="de-DE" sz="3200" dirty="0"/>
              <a:t>) 	     </a:t>
            </a:r>
          </a:p>
          <a:p>
            <a:pPr>
              <a:buNone/>
            </a:pPr>
            <a:r>
              <a:rPr lang="de-DE" altLang="de-DE" sz="3200" b="1" dirty="0"/>
              <a:t>          01 – 04 Punkte</a:t>
            </a:r>
          </a:p>
          <a:p>
            <a:pPr>
              <a:buNone/>
            </a:pPr>
            <a:r>
              <a:rPr lang="de-DE" altLang="de-DE" sz="3200" b="1" dirty="0"/>
              <a:t>		</a:t>
            </a:r>
          </a:p>
          <a:p>
            <a:pPr>
              <a:buNone/>
            </a:pPr>
            <a:r>
              <a:rPr lang="de-DE" altLang="de-DE" sz="3200" b="1" dirty="0"/>
              <a:t>		 </a:t>
            </a:r>
            <a:r>
              <a:rPr lang="de-DE" altLang="de-DE" sz="3200" b="1" dirty="0" smtClean="0"/>
              <a:t>  </a:t>
            </a:r>
            <a:r>
              <a:rPr lang="de-DE" altLang="de-DE" sz="3200" b="1" dirty="0"/>
              <a:t>Zulassung, </a:t>
            </a:r>
            <a:r>
              <a:rPr lang="de-DE" altLang="de-DE" sz="3200" dirty="0"/>
              <a:t>wenn</a:t>
            </a:r>
          </a:p>
          <a:p>
            <a:pPr>
              <a:buNone/>
            </a:pPr>
            <a:r>
              <a:rPr lang="de-DE" altLang="de-DE" sz="3200" b="1" dirty="0">
                <a:solidFill>
                  <a:srgbClr val="FF0000"/>
                </a:solidFill>
              </a:rPr>
              <a:t>Ausgleich: </a:t>
            </a:r>
            <a:r>
              <a:rPr lang="de-DE" altLang="de-DE" sz="3200" dirty="0">
                <a:solidFill>
                  <a:srgbClr val="FF0000"/>
                </a:solidFill>
              </a:rPr>
              <a:t>1x</a:t>
            </a:r>
            <a:r>
              <a:rPr lang="de-DE" altLang="de-DE" sz="3200" b="1" dirty="0">
                <a:solidFill>
                  <a:srgbClr val="FF0000"/>
                </a:solidFill>
              </a:rPr>
              <a:t> 10 </a:t>
            </a:r>
            <a:r>
              <a:rPr lang="de-DE" altLang="de-DE" sz="3200" dirty="0">
                <a:solidFill>
                  <a:srgbClr val="FF0000"/>
                </a:solidFill>
              </a:rPr>
              <a:t>o.</a:t>
            </a:r>
            <a:r>
              <a:rPr lang="de-DE" altLang="de-DE" sz="3200" b="1" dirty="0">
                <a:solidFill>
                  <a:srgbClr val="FF0000"/>
                </a:solidFill>
              </a:rPr>
              <a:t> </a:t>
            </a:r>
            <a:r>
              <a:rPr lang="de-DE" altLang="de-DE" sz="3200" dirty="0">
                <a:solidFill>
                  <a:srgbClr val="FF0000"/>
                </a:solidFill>
              </a:rPr>
              <a:t>2x </a:t>
            </a:r>
            <a:r>
              <a:rPr lang="de-DE" altLang="de-DE" sz="3200" b="1" dirty="0">
                <a:solidFill>
                  <a:srgbClr val="FF0000"/>
                </a:solidFill>
              </a:rPr>
              <a:t>07</a:t>
            </a:r>
            <a:endParaRPr lang="de-DE" altLang="de-DE" sz="3200" dirty="0">
              <a:solidFill>
                <a:srgbClr val="FF0000"/>
              </a:solidFill>
            </a:endParaRPr>
          </a:p>
          <a:p>
            <a:endParaRPr lang="de-DE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A8570506-2E38-46FD-A32D-F174B6157614}"/>
              </a:ext>
            </a:extLst>
          </p:cNvPr>
          <p:cNvSpPr/>
          <p:nvPr/>
        </p:nvSpPr>
        <p:spPr>
          <a:xfrm>
            <a:off x="799399" y="4429387"/>
            <a:ext cx="815829" cy="453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6" name="Pfeil: nach rechts 5">
            <a:extLst>
              <a:ext uri="{FF2B5EF4-FFF2-40B4-BE49-F238E27FC236}">
                <a16:creationId xmlns:a16="http://schemas.microsoft.com/office/drawing/2014/main" id="{1FFA146A-6D2A-4CE5-AAD9-7B6DAF0FF627}"/>
              </a:ext>
            </a:extLst>
          </p:cNvPr>
          <p:cNvSpPr/>
          <p:nvPr/>
        </p:nvSpPr>
        <p:spPr>
          <a:xfrm>
            <a:off x="6019800" y="4572965"/>
            <a:ext cx="825617" cy="41848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745807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3"/>
          <p:cNvSpPr>
            <a:spLocks noGrp="1" noChangeArrowheads="1"/>
          </p:cNvSpPr>
          <p:nvPr>
            <p:ph idx="1"/>
          </p:nvPr>
        </p:nvSpPr>
        <p:spPr>
          <a:xfrm>
            <a:off x="1052513" y="1989138"/>
            <a:ext cx="10515600" cy="4351337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de-DE" altLang="de-DE" sz="3000" b="1" dirty="0" smtClean="0">
                <a:cs typeface="Arial" panose="020B0604020202020204" pitchFamily="34" charset="0"/>
              </a:rPr>
              <a:t>2 Leistungskurse </a:t>
            </a:r>
            <a:r>
              <a:rPr lang="de-DE" altLang="de-DE" sz="3000" dirty="0" smtClean="0">
                <a:cs typeface="Arial" panose="020B0604020202020204" pitchFamily="34" charset="0"/>
              </a:rPr>
              <a:t>(ehem. Neigungskurse), 5-std.</a:t>
            </a:r>
          </a:p>
          <a:p>
            <a:pPr eaLnBrk="1" hangingPunct="1">
              <a:lnSpc>
                <a:spcPct val="80000"/>
              </a:lnSpc>
            </a:pPr>
            <a:endParaRPr lang="de-DE" altLang="de-DE" sz="3000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de-DE" sz="3000" b="1" dirty="0" smtClean="0">
                <a:cs typeface="Arial" panose="020B0604020202020204" pitchFamily="34" charset="0"/>
              </a:rPr>
              <a:t>7- 8 Grundkurse</a:t>
            </a:r>
            <a:r>
              <a:rPr lang="de-DE" altLang="de-DE" sz="3000" dirty="0" smtClean="0">
                <a:cs typeface="Arial" panose="020B0604020202020204" pitchFamily="34" charset="0"/>
              </a:rPr>
              <a:t>, 3-std. (D und M 4-std.)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3000" b="1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de-DE" altLang="de-DE" sz="3000" dirty="0" smtClean="0">
                <a:cs typeface="Arial" panose="020B0604020202020204" pitchFamily="34" charset="0"/>
              </a:rPr>
              <a:t>Tutorenstunde 	</a:t>
            </a:r>
            <a:endParaRPr lang="de-DE" altLang="de-DE" sz="3000" dirty="0">
              <a:cs typeface="Arial" panose="020B0604020202020204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de-DE" altLang="de-DE" sz="3000" dirty="0" smtClean="0">
                <a:cs typeface="Arial" panose="020B0604020202020204" pitchFamily="34" charset="0"/>
              </a:rPr>
              <a:t>			</a:t>
            </a:r>
          </a:p>
          <a:p>
            <a:pPr eaLnBrk="1" hangingPunct="1">
              <a:lnSpc>
                <a:spcPct val="80000"/>
              </a:lnSpc>
            </a:pPr>
            <a:r>
              <a:rPr lang="de-DE" altLang="de-DE" sz="2000" dirty="0" smtClean="0">
                <a:cs typeface="Arial" panose="020B0604020202020204" pitchFamily="34" charset="0"/>
              </a:rPr>
              <a:t>Arbeitsgemeinschaften</a:t>
            </a:r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endParaRPr lang="de-DE" altLang="de-DE" sz="3000" dirty="0" smtClean="0"/>
          </a:p>
        </p:txBody>
      </p:sp>
      <p:sp>
        <p:nvSpPr>
          <p:cNvPr id="9219" name="Rectangle 2"/>
          <p:cNvSpPr txBox="1">
            <a:spLocks noChangeArrowheads="1"/>
          </p:cNvSpPr>
          <p:nvPr/>
        </p:nvSpPr>
        <p:spPr bwMode="auto">
          <a:xfrm>
            <a:off x="1052513" y="332656"/>
            <a:ext cx="11483975" cy="1081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6000" b="1" dirty="0">
                <a:latin typeface="Calibri Light" panose="020F0302020204030204" pitchFamily="34" charset="0"/>
              </a:rPr>
              <a:t>Kursarten in Q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sz="6000" b="1" dirty="0"/>
              <a:t>Fachbereiche</a:t>
            </a:r>
            <a:r>
              <a:rPr lang="de-DE" altLang="de-DE" sz="4800" b="1" dirty="0"/>
              <a:t> 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de-DE" altLang="de-DE" b="1" dirty="0" smtClean="0"/>
              <a:t>Fachbereich I</a:t>
            </a:r>
            <a:r>
              <a:rPr lang="de-DE" altLang="de-DE" b="1" dirty="0"/>
              <a:t> </a:t>
            </a:r>
            <a:r>
              <a:rPr lang="de-DE" altLang="de-DE" b="1" dirty="0" smtClean="0"/>
              <a:t>  </a:t>
            </a:r>
            <a:endParaRPr lang="de-DE" altLang="de-DE" b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dirty="0"/>
              <a:t>	</a:t>
            </a:r>
            <a:r>
              <a:rPr lang="de-DE" altLang="de-DE" i="1" dirty="0"/>
              <a:t>sprachlich-künstlerisch</a:t>
            </a:r>
            <a:r>
              <a:rPr lang="de-DE" altLang="de-DE" dirty="0"/>
              <a:t>		</a:t>
            </a:r>
            <a:endParaRPr lang="de-DE" altLang="de-DE" sz="2000" dirty="0"/>
          </a:p>
          <a:p>
            <a:pPr eaLnBrk="1" hangingPunct="1"/>
            <a:r>
              <a:rPr lang="de-DE" altLang="de-DE" b="1" dirty="0" smtClean="0"/>
              <a:t>Fachbereich II     </a:t>
            </a:r>
            <a:r>
              <a:rPr lang="de-DE" altLang="de-DE" sz="2400" i="1" dirty="0" smtClean="0">
                <a:solidFill>
                  <a:srgbClr val="FF0000"/>
                </a:solidFill>
              </a:rPr>
              <a:t> </a:t>
            </a:r>
          </a:p>
          <a:p>
            <a:pPr eaLnBrk="1" hangingPunct="1"/>
            <a:r>
              <a:rPr lang="de-DE" altLang="de-DE" i="1" dirty="0" smtClean="0"/>
              <a:t>gesellschaftswissenschaftlich</a:t>
            </a:r>
            <a:r>
              <a:rPr lang="de-DE" altLang="de-DE" i="1" dirty="0"/>
              <a:t>	</a:t>
            </a:r>
            <a:endParaRPr lang="de-DE" altLang="de-DE" sz="2000" i="1" dirty="0"/>
          </a:p>
          <a:p>
            <a:pPr eaLnBrk="1" hangingPunct="1"/>
            <a:r>
              <a:rPr lang="de-DE" altLang="de-DE" b="1" dirty="0" smtClean="0"/>
              <a:t>Fachbereich III</a:t>
            </a:r>
            <a:r>
              <a:rPr lang="de-DE" altLang="de-DE" b="1" dirty="0"/>
              <a:t> </a:t>
            </a:r>
            <a:r>
              <a:rPr lang="de-DE" altLang="de-DE" b="1" dirty="0" smtClean="0"/>
              <a:t>    </a:t>
            </a:r>
            <a:endParaRPr lang="de-DE" altLang="de-DE" sz="2400" b="1" i="1" dirty="0" smtClean="0">
              <a:solidFill>
                <a:srgbClr val="FF0000"/>
              </a:solidFill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dirty="0" smtClean="0"/>
              <a:t>	</a:t>
            </a:r>
            <a:r>
              <a:rPr lang="de-DE" altLang="de-DE" i="1" dirty="0" smtClean="0"/>
              <a:t>mathematisch-naturwissenschaftlich</a:t>
            </a:r>
            <a:r>
              <a:rPr lang="de-DE" altLang="de-DE" dirty="0" smtClean="0"/>
              <a:t>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de-DE" altLang="de-DE" b="1" dirty="0" smtClean="0"/>
              <a:t>	Sport     </a:t>
            </a:r>
            <a:endParaRPr lang="de-DE" altLang="de-DE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2698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altLang="de-DE" sz="6000" b="1" dirty="0" smtClean="0"/>
              <a:t>Leistungskurse</a:t>
            </a:r>
          </a:p>
        </p:txBody>
      </p:sp>
      <p:sp>
        <p:nvSpPr>
          <p:cNvPr id="2150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de-DE" altLang="de-DE" dirty="0" smtClean="0"/>
          </a:p>
          <a:p>
            <a:pPr marL="0" indent="0" algn="ctr">
              <a:buNone/>
            </a:pPr>
            <a:r>
              <a:rPr lang="de-DE" altLang="de-DE" sz="3600" dirty="0" smtClean="0"/>
              <a:t>ein Leistungskurs </a:t>
            </a:r>
            <a:r>
              <a:rPr lang="de-DE" altLang="de-DE" sz="3600" dirty="0" smtClean="0">
                <a:solidFill>
                  <a:srgbClr val="FF0000"/>
                </a:solidFill>
              </a:rPr>
              <a:t>MUSS</a:t>
            </a:r>
            <a:r>
              <a:rPr lang="de-DE" altLang="de-DE" sz="3600" dirty="0" smtClean="0"/>
              <a:t> sein:</a:t>
            </a:r>
          </a:p>
          <a:p>
            <a:pPr marL="0" indent="0" algn="ctr">
              <a:buNone/>
            </a:pPr>
            <a:r>
              <a:rPr lang="de-DE" altLang="de-DE" sz="3600" dirty="0" err="1" smtClean="0"/>
              <a:t>fortgef</a:t>
            </a:r>
            <a:r>
              <a:rPr lang="de-DE" altLang="de-DE" sz="3600" dirty="0" smtClean="0"/>
              <a:t>. Fremdsprache</a:t>
            </a:r>
          </a:p>
          <a:p>
            <a:pPr marL="0" indent="0" algn="ctr">
              <a:buNone/>
            </a:pPr>
            <a:r>
              <a:rPr lang="de-DE" altLang="de-DE" sz="3600" dirty="0" smtClean="0"/>
              <a:t>oder</a:t>
            </a:r>
          </a:p>
          <a:p>
            <a:pPr marL="0" indent="0" algn="ctr">
              <a:buNone/>
            </a:pPr>
            <a:r>
              <a:rPr lang="de-DE" altLang="de-DE" sz="3600" dirty="0" smtClean="0"/>
              <a:t>Mathematik</a:t>
            </a:r>
          </a:p>
          <a:p>
            <a:pPr marL="0" indent="0" algn="ctr">
              <a:buNone/>
            </a:pPr>
            <a:r>
              <a:rPr lang="de-DE" altLang="de-DE" sz="3600" dirty="0" smtClean="0"/>
              <a:t>oder </a:t>
            </a:r>
          </a:p>
          <a:p>
            <a:pPr marL="0" indent="0" algn="ctr">
              <a:buNone/>
            </a:pPr>
            <a:r>
              <a:rPr lang="de-DE" altLang="de-DE" sz="3600" dirty="0" smtClean="0"/>
              <a:t>Naturwissenschaft</a:t>
            </a:r>
          </a:p>
        </p:txBody>
      </p:sp>
    </p:spTree>
    <p:extLst>
      <p:ext uri="{BB962C8B-B14F-4D97-AF65-F5344CB8AC3E}">
        <p14:creationId xmlns:p14="http://schemas.microsoft.com/office/powerpoint/2010/main" val="360220003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de-DE" altLang="de-DE" sz="6000" b="1" dirty="0"/>
              <a:t>Fachhochschulreife</a:t>
            </a:r>
          </a:p>
        </p:txBody>
      </p:sp>
      <p:sp>
        <p:nvSpPr>
          <p:cNvPr id="1229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2351089" y="2492375"/>
            <a:ext cx="7958137" cy="3881438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de-DE" altLang="de-DE" dirty="0" smtClean="0"/>
              <a:t>mindestens 2 Halbjahre (Q1 bis Q2)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>
                <a:solidFill>
                  <a:schemeClr val="folHlink"/>
                </a:solidFill>
              </a:rPr>
              <a:t>	</a:t>
            </a:r>
            <a:r>
              <a:rPr lang="de-DE" altLang="de-DE" dirty="0" smtClean="0">
                <a:solidFill>
                  <a:srgbClr val="FF0000"/>
                </a:solidFill>
              </a:rPr>
              <a:t>(schulischer Teil der FHR)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/>
              <a:t>	</a:t>
            </a:r>
            <a:r>
              <a:rPr lang="de-DE" altLang="de-DE" i="1" dirty="0" smtClean="0"/>
              <a:t>plus</a:t>
            </a:r>
          </a:p>
          <a:p>
            <a:pPr eaLnBrk="1" hangingPunct="1">
              <a:lnSpc>
                <a:spcPct val="90000"/>
              </a:lnSpc>
            </a:pPr>
            <a:r>
              <a:rPr lang="de-DE" altLang="de-DE" dirty="0" smtClean="0"/>
              <a:t>ein Jahr Praktikum, soziales Jahr oder Berufsausbildung (Lehre)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/>
              <a:t>	</a:t>
            </a:r>
            <a:r>
              <a:rPr lang="de-DE" altLang="de-DE" dirty="0" smtClean="0">
                <a:solidFill>
                  <a:srgbClr val="FF0000"/>
                </a:solidFill>
              </a:rPr>
              <a:t>Fachhochschulreife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385073676"/>
      </p:ext>
    </p:extLst>
  </p:cSld>
  <p:clrMapOvr>
    <a:masterClrMapping/>
  </p:clrMapOvr>
  <p:transition>
    <p:cover dir="r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8000" b="1" dirty="0" smtClean="0"/>
              <a:t>Abitur</a:t>
            </a:r>
            <a:endParaRPr lang="de-DE" sz="8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4550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921EC9C-896A-431E-ADF8-AB39BCA882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401BE8-E857-406B-914A-4ED38947975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de-DE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schriftl</a:t>
            </a:r>
            <a:r>
              <a:rPr lang="de-DE" sz="3200" u="sng" dirty="0">
                <a:latin typeface="Arial" panose="020B0604020202020204" pitchFamily="34" charset="0"/>
                <a:cs typeface="Arial" panose="020B0604020202020204" pitchFamily="34" charset="0"/>
              </a:rPr>
              <a:t>. Prüfungen</a:t>
            </a:r>
          </a:p>
          <a:p>
            <a:pPr>
              <a:buNone/>
            </a:pPr>
            <a:r>
              <a:rPr lang="de-DE" altLang="de-DE" sz="3200" dirty="0">
                <a:solidFill>
                  <a:srgbClr val="FF0000"/>
                </a:solidFill>
              </a:rPr>
              <a:t>(Zentralabitur)</a:t>
            </a: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P1: 1. Leistungsfach</a:t>
            </a:r>
          </a:p>
          <a:p>
            <a:pPr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P2: 2. Leistungsfach</a:t>
            </a:r>
          </a:p>
          <a:p>
            <a:pPr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P3: ein Grundkurs</a:t>
            </a:r>
          </a:p>
          <a:p>
            <a:pPr>
              <a:buNone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altLang="de-DE" sz="3200" dirty="0">
                <a:solidFill>
                  <a:srgbClr val="FF0000"/>
                </a:solidFill>
              </a:rPr>
              <a:t>P1 – P3 </a:t>
            </a:r>
          </a:p>
          <a:p>
            <a:pPr>
              <a:buNone/>
            </a:pPr>
            <a:r>
              <a:rPr lang="de-DE" altLang="de-DE" sz="3200" dirty="0">
                <a:solidFill>
                  <a:srgbClr val="FF0000"/>
                </a:solidFill>
              </a:rPr>
              <a:t>aus </a:t>
            </a:r>
            <a:r>
              <a:rPr lang="de-DE" altLang="de-DE" sz="3200" b="1" dirty="0">
                <a:solidFill>
                  <a:srgbClr val="FF0000"/>
                </a:solidFill>
              </a:rPr>
              <a:t>2</a:t>
            </a:r>
            <a:r>
              <a:rPr lang="de-DE" altLang="de-DE" sz="3200" dirty="0">
                <a:solidFill>
                  <a:srgbClr val="FF0000"/>
                </a:solidFill>
              </a:rPr>
              <a:t> Aufgabenfeldern</a:t>
            </a:r>
          </a:p>
          <a:p>
            <a:pPr>
              <a:buNone/>
            </a:pPr>
            <a:endParaRPr lang="de-DE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CBF614B-3F6B-47DB-B721-FB05102EC08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671930" y="1825625"/>
            <a:ext cx="5681870" cy="435133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de-DE" sz="3200" b="1" u="sng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de-DE" sz="3200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3200" b="1" u="sng" dirty="0" err="1">
                <a:latin typeface="Arial" panose="020B0604020202020204" pitchFamily="34" charset="0"/>
                <a:cs typeface="Arial" panose="020B0604020202020204" pitchFamily="34" charset="0"/>
              </a:rPr>
              <a:t>mündl</a:t>
            </a:r>
            <a:r>
              <a:rPr lang="de-DE" sz="3200" u="sng" dirty="0">
                <a:latin typeface="Arial" panose="020B0604020202020204" pitchFamily="34" charset="0"/>
                <a:cs typeface="Arial" panose="020B0604020202020204" pitchFamily="34" charset="0"/>
              </a:rPr>
              <a:t>. Prüfungen</a:t>
            </a:r>
          </a:p>
          <a:p>
            <a:pPr>
              <a:buNone/>
            </a:pPr>
            <a:r>
              <a:rPr lang="de-DE" sz="3200" dirty="0">
                <a:solidFill>
                  <a:srgbClr val="FF0000"/>
                </a:solidFill>
                <a:cs typeface="Arial" panose="020B0604020202020204" pitchFamily="34" charset="0"/>
              </a:rPr>
              <a:t>(Aufgaben MTS)</a:t>
            </a:r>
          </a:p>
          <a:p>
            <a:pPr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P4: ein Grundkurs</a:t>
            </a:r>
          </a:p>
          <a:p>
            <a:pPr>
              <a:buNone/>
            </a:pPr>
            <a:r>
              <a:rPr lang="de-DE" sz="3200" dirty="0">
                <a:latin typeface="Arial" panose="020B0604020202020204" pitchFamily="34" charset="0"/>
                <a:cs typeface="Arial" panose="020B0604020202020204" pitchFamily="34" charset="0"/>
              </a:rPr>
              <a:t>P5: ein Grundkurs</a:t>
            </a:r>
          </a:p>
          <a:p>
            <a:pPr>
              <a:buNone/>
            </a:pP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       </a:t>
            </a:r>
            <a:r>
              <a:rPr lang="de-DE" sz="2700" dirty="0">
                <a:latin typeface="Arial" panose="020B0604020202020204" pitchFamily="34" charset="0"/>
                <a:cs typeface="Arial" panose="020B0604020202020204" pitchFamily="34" charset="0"/>
              </a:rPr>
              <a:t>(Präsentation/BL) </a:t>
            </a:r>
          </a:p>
          <a:p>
            <a:pPr>
              <a:buNone/>
            </a:pPr>
            <a:endParaRPr lang="de-DE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None/>
            </a:pPr>
            <a:r>
              <a:rPr lang="de-DE" altLang="de-DE" sz="3200" dirty="0">
                <a:solidFill>
                  <a:srgbClr val="FF0000"/>
                </a:solidFill>
              </a:rPr>
              <a:t>P1  – P5 </a:t>
            </a:r>
          </a:p>
          <a:p>
            <a:pPr>
              <a:buNone/>
            </a:pPr>
            <a:r>
              <a:rPr lang="de-DE" altLang="de-DE" sz="3200" dirty="0">
                <a:solidFill>
                  <a:srgbClr val="FF0000"/>
                </a:solidFill>
              </a:rPr>
              <a:t>aus  </a:t>
            </a:r>
            <a:r>
              <a:rPr lang="de-DE" altLang="de-DE" sz="3200" b="1" dirty="0">
                <a:solidFill>
                  <a:srgbClr val="FF0000"/>
                </a:solidFill>
              </a:rPr>
              <a:t>3</a:t>
            </a:r>
            <a:r>
              <a:rPr lang="de-DE" altLang="de-DE" sz="3200" dirty="0">
                <a:solidFill>
                  <a:srgbClr val="FF0000"/>
                </a:solidFill>
              </a:rPr>
              <a:t> Aufgabenfeldern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4461598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ECBA0F-1CAF-47A7-BCE6-067654FE46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de-DE" sz="6000" b="1" dirty="0">
                <a:latin typeface="Arial" panose="020B0604020202020204" pitchFamily="34" charset="0"/>
                <a:cs typeface="Arial" panose="020B0604020202020204" pitchFamily="34" charset="0"/>
              </a:rPr>
              <a:t>Prüfungsfächer</a:t>
            </a:r>
            <a:endParaRPr lang="de-DE" sz="6000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6CBAA21-0D9D-475F-8737-378E495FE7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197915"/>
            <a:ext cx="10763774" cy="3979047"/>
          </a:xfrm>
        </p:spPr>
        <p:txBody>
          <a:bodyPr/>
          <a:lstStyle/>
          <a:p>
            <a:pPr>
              <a:buNone/>
            </a:pPr>
            <a:r>
              <a:rPr lang="de-DE" altLang="de-DE" sz="3000" dirty="0">
                <a:latin typeface="Arial" panose="020B0604020202020204" pitchFamily="34" charset="0"/>
                <a:cs typeface="Arial" panose="020B0604020202020204" pitchFamily="34" charset="0"/>
              </a:rPr>
              <a:t>unter den </a:t>
            </a:r>
            <a:r>
              <a:rPr lang="de-DE" altLang="de-DE" sz="3000" b="1" dirty="0">
                <a:latin typeface="Arial" panose="020B0604020202020204" pitchFamily="34" charset="0"/>
                <a:cs typeface="Arial" panose="020B0604020202020204" pitchFamily="34" charset="0"/>
              </a:rPr>
              <a:t>Prüfungsfächern</a:t>
            </a:r>
            <a:r>
              <a:rPr lang="de-DE" altLang="de-DE" sz="3000" dirty="0">
                <a:latin typeface="Arial" panose="020B0604020202020204" pitchFamily="34" charset="0"/>
                <a:cs typeface="Arial" panose="020B0604020202020204" pitchFamily="34" charset="0"/>
              </a:rPr>
              <a:t> (P1 –P5) müssen sich befinden:</a:t>
            </a:r>
          </a:p>
          <a:p>
            <a:pPr>
              <a:buNone/>
            </a:pPr>
            <a:endParaRPr lang="de-DE" altLang="de-DE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None/>
            </a:pPr>
            <a:r>
              <a:rPr lang="de-DE" alt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None/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>
              <a:buNone/>
            </a:pPr>
            <a:r>
              <a:rPr lang="de-DE" alt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Mathematik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buNone/>
            </a:pP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algn="ctr">
              <a:buNone/>
            </a:pPr>
            <a:r>
              <a:rPr lang="de-DE" alt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remdsprache/ </a:t>
            </a:r>
            <a:r>
              <a:rPr lang="de-DE" alt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aturwissenschaft/ </a:t>
            </a:r>
            <a:r>
              <a:rPr lang="de-DE" altLang="de-DE" sz="3200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de-DE" altLang="de-DE" sz="3200" dirty="0">
                <a:latin typeface="Arial" panose="020B0604020202020204" pitchFamily="34" charset="0"/>
                <a:cs typeface="Arial" panose="020B0604020202020204" pitchFamily="34" charset="0"/>
              </a:rPr>
              <a:t>nformatik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0385906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271588" y="1871663"/>
            <a:ext cx="5903912" cy="3881437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de-DE" b="1" dirty="0"/>
              <a:t> </a:t>
            </a:r>
          </a:p>
          <a:p>
            <a:pPr eaLnBrk="1" fontAlgn="auto" hangingPunct="1"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de-DE" b="1" dirty="0">
                <a:cs typeface="Arial" panose="020B0604020202020204" pitchFamily="34" charset="0"/>
              </a:rPr>
              <a:t>Punkte aus Q1-Q4:</a:t>
            </a: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24 GK		(1-fach) </a:t>
            </a: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8 LK			(2-fach)</a:t>
            </a:r>
          </a:p>
          <a:p>
            <a:pPr marL="0" indent="0" eaLnBrk="1" fontAlgn="auto" hangingPunct="1"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de-DE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r>
              <a:rPr lang="de-DE" b="1" dirty="0">
                <a:cs typeface="Arial" panose="020B0604020202020204" pitchFamily="34" charset="0"/>
              </a:rPr>
              <a:t>5 Abiturprüfungen </a:t>
            </a:r>
            <a:r>
              <a:rPr lang="de-DE" dirty="0">
                <a:cs typeface="Arial" panose="020B0604020202020204" pitchFamily="34" charset="0"/>
              </a:rPr>
              <a:t>(je 4-fach)</a:t>
            </a:r>
          </a:p>
          <a:p>
            <a:pPr eaLnBrk="1" fontAlgn="auto" hangingPunct="1">
              <a:spcAft>
                <a:spcPts val="0"/>
              </a:spcAft>
              <a:defRPr/>
            </a:pPr>
            <a:endParaRPr lang="de-DE" dirty="0"/>
          </a:p>
        </p:txBody>
      </p:sp>
      <p:pic>
        <p:nvPicPr>
          <p:cNvPr id="33795" name="Picture 5" descr="PE03166_"/>
          <p:cNvPicPr>
            <a:picLocks noGrp="1" noChangeAspect="1" noChangeArrowheads="1"/>
          </p:cNvPicPr>
          <p:nvPr>
            <p:ph type="clipArt" sz="half" idx="2"/>
          </p:nvPr>
        </p:nvPicPr>
        <p:blipFill>
          <a:blip r:embed="rId2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>
          <a:xfrm>
            <a:off x="7320136" y="1916832"/>
            <a:ext cx="3900488" cy="3792537"/>
          </a:xfrm>
        </p:spPr>
      </p:pic>
      <p:sp>
        <p:nvSpPr>
          <p:cNvPr id="11268" name="Rectangle 2"/>
          <p:cNvSpPr txBox="1">
            <a:spLocks noChangeArrowheads="1"/>
          </p:cNvSpPr>
          <p:nvPr/>
        </p:nvSpPr>
        <p:spPr bwMode="auto">
          <a:xfrm>
            <a:off x="1092200" y="404813"/>
            <a:ext cx="11483975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6000" b="1" dirty="0">
                <a:latin typeface="Calibri Light" panose="020F0302020204030204" pitchFamily="34" charset="0"/>
              </a:rPr>
              <a:t>Abiturnote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310E2-7A1B-437F-A5FF-CB129ACB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Fachbereich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0AE46D-3350-4D23-9DA9-20B64CFB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79134"/>
            <a:ext cx="10515600" cy="429782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altLang="de-DE" sz="3200" u="sng" dirty="0" smtClean="0"/>
              <a:t>   Fach</a:t>
            </a:r>
            <a:r>
              <a:rPr lang="de-DE" altLang="de-DE" sz="3200" u="sng" dirty="0"/>
              <a:t>	   Q1     </a:t>
            </a:r>
            <a:r>
              <a:rPr lang="de-DE" altLang="de-DE" sz="3200" u="sng" dirty="0" smtClean="0"/>
              <a:t>  Q2      Q3      Q4</a:t>
            </a:r>
            <a:endParaRPr lang="de-DE" altLang="de-DE" sz="3200" u="sng" dirty="0"/>
          </a:p>
          <a:p>
            <a:pPr marL="0" indent="0">
              <a:buNone/>
            </a:pPr>
            <a:endParaRPr lang="de-DE" altLang="de-DE" sz="3200" u="sng" dirty="0"/>
          </a:p>
          <a:p>
            <a:pPr>
              <a:buNone/>
            </a:pPr>
            <a:r>
              <a:rPr lang="de-DE" altLang="de-DE" sz="3200" dirty="0"/>
              <a:t> 	Deutsch	</a:t>
            </a:r>
            <a:r>
              <a:rPr lang="de-DE" altLang="de-DE" sz="3200" dirty="0" smtClean="0"/>
              <a:t>      </a:t>
            </a:r>
            <a:r>
              <a:rPr lang="de-DE" altLang="de-DE" sz="3200" dirty="0" smtClean="0">
                <a:solidFill>
                  <a:srgbClr val="FF0000"/>
                </a:solidFill>
              </a:rPr>
              <a:t>x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endParaRPr lang="de-DE" altLang="de-DE" sz="32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altLang="de-DE" sz="3200" dirty="0"/>
              <a:t> 	E / F / L          </a:t>
            </a:r>
            <a:r>
              <a:rPr lang="de-DE" altLang="de-DE" sz="3200" dirty="0">
                <a:solidFill>
                  <a:srgbClr val="FF0000"/>
                </a:solidFill>
              </a:rPr>
              <a:t>x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endParaRPr lang="de-DE" altLang="de-DE" sz="32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altLang="de-DE" sz="3200" dirty="0"/>
              <a:t>	(</a:t>
            </a:r>
            <a:r>
              <a:rPr lang="de-DE" altLang="de-DE" sz="2400" dirty="0"/>
              <a:t>weitere</a:t>
            </a:r>
            <a:r>
              <a:rPr lang="de-DE" altLang="de-DE" sz="3200" dirty="0"/>
              <a:t> FS       </a:t>
            </a:r>
            <a:r>
              <a:rPr lang="de-DE" altLang="de-DE" sz="3200" dirty="0">
                <a:solidFill>
                  <a:srgbClr val="FF0000"/>
                </a:solidFill>
              </a:rPr>
              <a:t>x</a:t>
            </a:r>
            <a:r>
              <a:rPr lang="de-DE" altLang="de-DE" sz="3200" dirty="0"/>
              <a:t>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/>
              <a:t> ) *</a:t>
            </a:r>
          </a:p>
          <a:p>
            <a:pPr>
              <a:buNone/>
            </a:pPr>
            <a:r>
              <a:rPr lang="de-DE" altLang="de-DE" sz="3200" dirty="0"/>
              <a:t>	Mu/</a:t>
            </a:r>
            <a:r>
              <a:rPr lang="de-DE" altLang="de-DE" sz="3200" dirty="0" err="1"/>
              <a:t>Ku</a:t>
            </a:r>
            <a:r>
              <a:rPr lang="de-DE" altLang="de-DE" sz="3200" dirty="0"/>
              <a:t>/DS     </a:t>
            </a:r>
            <a:r>
              <a:rPr lang="de-DE" altLang="de-DE" sz="3200" dirty="0">
                <a:solidFill>
                  <a:srgbClr val="FF0000"/>
                </a:solidFill>
              </a:rPr>
              <a:t>x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endParaRPr lang="de-DE" altLang="de-DE" sz="3200" dirty="0">
              <a:solidFill>
                <a:srgbClr val="FF0000"/>
              </a:solidFill>
            </a:endParaRPr>
          </a:p>
          <a:p>
            <a:pPr>
              <a:buNone/>
            </a:pPr>
            <a:endParaRPr lang="de-DE" altLang="de-DE" sz="3200" dirty="0">
              <a:solidFill>
                <a:schemeClr val="folHlink"/>
              </a:solidFill>
            </a:endParaRPr>
          </a:p>
          <a:p>
            <a:pPr>
              <a:buNone/>
            </a:pPr>
            <a:r>
              <a:rPr lang="de-DE" altLang="de-DE" sz="3200" dirty="0"/>
              <a:t>	</a:t>
            </a:r>
            <a:r>
              <a:rPr lang="de-DE" altLang="de-DE" sz="3200" b="1" dirty="0" smtClean="0"/>
              <a:t>				</a:t>
            </a:r>
            <a:endParaRPr lang="de-DE" altLang="de-DE" i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44184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endParaRPr lang="de-DE" sz="3600" b="1" dirty="0" smtClean="0">
              <a:cs typeface="Arial" panose="020B0604020202020204" pitchFamily="34" charset="0"/>
            </a:endParaRPr>
          </a:p>
          <a:p>
            <a:pPr eaLnBrk="1" hangingPunct="1"/>
            <a:r>
              <a:rPr lang="de-DE" sz="3600" b="1" dirty="0" smtClean="0">
                <a:cs typeface="Arial" panose="020B0604020202020204" pitchFamily="34" charset="0"/>
              </a:rPr>
              <a:t>Einführungsphase</a:t>
            </a:r>
            <a:r>
              <a:rPr lang="de-DE" sz="3600" b="1" dirty="0">
                <a:cs typeface="Arial" panose="020B0604020202020204" pitchFamily="34" charset="0"/>
              </a:rPr>
              <a:t>: </a:t>
            </a:r>
            <a:r>
              <a:rPr lang="de-DE" sz="3600" dirty="0">
                <a:cs typeface="Arial" panose="020B0604020202020204" pitchFamily="34" charset="0"/>
              </a:rPr>
              <a:t>E1, E2  </a:t>
            </a:r>
          </a:p>
          <a:p>
            <a:pPr eaLnBrk="1" hangingPunct="1">
              <a:buFont typeface="Wingdings" pitchFamily="2" charset="2"/>
              <a:buNone/>
            </a:pPr>
            <a:endParaRPr lang="de-DE" sz="3600" dirty="0">
              <a:cs typeface="Arial" panose="020B0604020202020204" pitchFamily="34" charset="0"/>
            </a:endParaRPr>
          </a:p>
        </p:txBody>
      </p:sp>
      <p:sp>
        <p:nvSpPr>
          <p:cNvPr id="39941" name="Rectangle 5"/>
          <p:cNvSpPr>
            <a:spLocks noGrp="1" noChangeArrowheads="1"/>
          </p:cNvSpPr>
          <p:nvPr>
            <p:ph sz="half" idx="2"/>
          </p:nvPr>
        </p:nvSpPr>
        <p:spPr>
          <a:xfrm>
            <a:off x="1079500" y="4149080"/>
            <a:ext cx="13081396" cy="1296144"/>
          </a:xfrm>
        </p:spPr>
        <p:txBody>
          <a:bodyPr/>
          <a:lstStyle/>
          <a:p>
            <a:pPr eaLnBrk="1" hangingPunct="1"/>
            <a:r>
              <a:rPr lang="de-DE" sz="3600" b="1" dirty="0">
                <a:cs typeface="Arial" panose="020B0604020202020204" pitchFamily="34" charset="0"/>
              </a:rPr>
              <a:t>Qualifikationsphase:</a:t>
            </a:r>
            <a:r>
              <a:rPr lang="de-DE" sz="3600" dirty="0">
                <a:cs typeface="Arial" panose="020B0604020202020204" pitchFamily="34" charset="0"/>
              </a:rPr>
              <a:t> Q1, Q2, Q3, Q4 </a:t>
            </a:r>
          </a:p>
          <a:p>
            <a:pPr marL="185738" indent="85725" eaLnBrk="1" hangingPunct="1">
              <a:buNone/>
            </a:pPr>
            <a:r>
              <a:rPr lang="de-DE" sz="3600" dirty="0">
                <a:cs typeface="Arial" panose="020B0604020202020204" pitchFamily="34" charset="0"/>
              </a:rPr>
              <a:t>im Kurssystem	</a:t>
            </a:r>
            <a:r>
              <a:rPr lang="de-DE" sz="3600" dirty="0"/>
              <a:t>	 	</a:t>
            </a: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>
          <a:xfrm>
            <a:off x="983432" y="775013"/>
            <a:ext cx="1148516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sz="6000" b="1" dirty="0"/>
              <a:t>Aufbau gymnasiale </a:t>
            </a:r>
            <a:r>
              <a:rPr lang="de-DE" sz="6000" b="1" dirty="0" smtClean="0"/>
              <a:t>Oberstufe</a:t>
            </a:r>
            <a:endParaRPr lang="de-DE" sz="6000" b="1" dirty="0"/>
          </a:p>
        </p:txBody>
      </p:sp>
    </p:spTree>
    <p:extLst>
      <p:ext uri="{BB962C8B-B14F-4D97-AF65-F5344CB8AC3E}">
        <p14:creationId xmlns:p14="http://schemas.microsoft.com/office/powerpoint/2010/main" val="313519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40" grpId="0" build="p"/>
      <p:bldP spid="3994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310E2-7A1B-437F-A5FF-CB129ACB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Fachbereich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0AE46D-3350-4D23-9DA9-20B64CFB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2356"/>
            <a:ext cx="10515600" cy="431460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DE" altLang="de-DE" sz="3200" u="sng" dirty="0"/>
              <a:t>   Fach	   Q1       Q2      Q3     Q4</a:t>
            </a:r>
          </a:p>
          <a:p>
            <a:pPr marL="0" indent="0">
              <a:buNone/>
            </a:pPr>
            <a:endParaRPr lang="de-DE" altLang="de-DE" sz="3200" u="sng" dirty="0"/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dirty="0"/>
              <a:t> 	PoWi	</a:t>
            </a:r>
            <a:r>
              <a:rPr lang="de-DE" altLang="de-DE" sz="3200" dirty="0" smtClean="0"/>
              <a:t>    </a:t>
            </a:r>
            <a:r>
              <a:rPr lang="de-DE" altLang="de-DE" sz="3200" dirty="0">
                <a:solidFill>
                  <a:srgbClr val="FF0000"/>
                </a:solidFill>
              </a:rPr>
              <a:t>x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</a:t>
            </a:r>
            <a:r>
              <a:rPr lang="de-DE" altLang="de-DE" sz="3200" dirty="0" smtClean="0">
                <a:solidFill>
                  <a:srgbClr val="FF0000"/>
                </a:solidFill>
              </a:rPr>
              <a:t>    </a:t>
            </a:r>
            <a:r>
              <a:rPr lang="de-DE" altLang="de-DE" sz="3200" dirty="0" err="1" smtClean="0"/>
              <a:t>x</a:t>
            </a:r>
            <a:r>
              <a:rPr lang="de-DE" altLang="de-DE" sz="3200" dirty="0" smtClean="0"/>
              <a:t>	</a:t>
            </a:r>
            <a:r>
              <a:rPr lang="de-DE" altLang="de-DE" sz="3200" smtClean="0"/>
              <a:t>        x</a:t>
            </a:r>
            <a:endParaRPr lang="de-DE" altLang="de-DE" sz="3200" dirty="0"/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dirty="0"/>
              <a:t> 	Geschi         x          </a:t>
            </a:r>
            <a:r>
              <a:rPr lang="de-DE" altLang="de-DE" sz="3200" dirty="0" err="1"/>
              <a:t>x</a:t>
            </a:r>
            <a:r>
              <a:rPr lang="de-DE" altLang="de-DE" sz="3200" dirty="0"/>
              <a:t> 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r>
              <a:rPr lang="de-DE" altLang="de-DE" sz="3200" dirty="0">
                <a:solidFill>
                  <a:srgbClr val="FF0000"/>
                </a:solidFill>
              </a:rPr>
              <a:t>         </a:t>
            </a:r>
            <a:r>
              <a:rPr lang="de-DE" altLang="de-DE" sz="3200" dirty="0" err="1">
                <a:solidFill>
                  <a:srgbClr val="FF0000"/>
                </a:solidFill>
              </a:rPr>
              <a:t>x</a:t>
            </a:r>
            <a:endParaRPr lang="de-DE" altLang="de-DE" sz="3200" dirty="0">
              <a:solidFill>
                <a:srgbClr val="FF0000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dirty="0"/>
              <a:t>	</a:t>
            </a:r>
            <a:r>
              <a:rPr lang="de-DE" altLang="de-DE" sz="3200" dirty="0" err="1"/>
              <a:t>Rel</a:t>
            </a:r>
            <a:r>
              <a:rPr lang="de-DE" altLang="de-DE" sz="3200" dirty="0"/>
              <a:t>/Eth        x          </a:t>
            </a:r>
            <a:r>
              <a:rPr lang="de-DE" altLang="de-DE" sz="3200" dirty="0" err="1"/>
              <a:t>x</a:t>
            </a:r>
            <a:r>
              <a:rPr lang="de-DE" altLang="de-DE" sz="3200" dirty="0"/>
              <a:t>	        x         </a:t>
            </a:r>
            <a:r>
              <a:rPr lang="de-DE" altLang="de-DE" sz="3200" dirty="0" err="1"/>
              <a:t>x</a:t>
            </a:r>
            <a:r>
              <a:rPr lang="de-DE" altLang="de-DE" sz="3200" dirty="0"/>
              <a:t>	</a:t>
            </a:r>
            <a:endParaRPr lang="de-DE" altLang="de-DE" sz="3200" dirty="0">
              <a:solidFill>
                <a:schemeClr val="folHlink"/>
              </a:solidFill>
            </a:endParaRPr>
          </a:p>
          <a:p>
            <a:pPr>
              <a:buFont typeface="Wingdings" panose="05000000000000000000" pitchFamily="2" charset="2"/>
              <a:buNone/>
            </a:pPr>
            <a:r>
              <a:rPr lang="de-DE" altLang="de-DE" sz="3200" dirty="0" smtClean="0"/>
              <a:t>(mind. 6 </a:t>
            </a:r>
            <a:r>
              <a:rPr lang="de-DE" altLang="de-DE" sz="3200" dirty="0"/>
              <a:t>Kurse)</a:t>
            </a:r>
          </a:p>
          <a:p>
            <a:pPr>
              <a:buNone/>
            </a:pPr>
            <a:r>
              <a:rPr lang="de-DE" altLang="de-DE" sz="3200" b="1" dirty="0"/>
              <a:t>				</a:t>
            </a:r>
            <a:endParaRPr lang="de-DE" altLang="de-DE" i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354090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E310E2-7A1B-437F-A5FF-CB129ACB0D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b="1" dirty="0" smtClean="0">
                <a:latin typeface="Arial" panose="020B0604020202020204" pitchFamily="34" charset="0"/>
                <a:cs typeface="Arial" panose="020B0604020202020204" pitchFamily="34" charset="0"/>
              </a:rPr>
              <a:t>Fachbereich </a:t>
            </a:r>
            <a:r>
              <a:rPr lang="de-DE" b="1" dirty="0">
                <a:latin typeface="Arial" panose="020B0604020202020204" pitchFamily="34" charset="0"/>
                <a:cs typeface="Arial" panose="020B0604020202020204" pitchFamily="34" charset="0"/>
              </a:rPr>
              <a:t>III</a:t>
            </a:r>
            <a:endParaRPr lang="de-DE" b="1" dirty="0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0AE46D-3350-4D23-9DA9-20B64CFBE2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70719"/>
            <a:ext cx="10515600" cy="4346191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de-DE" altLang="de-DE" sz="3200" dirty="0"/>
              <a:t>	</a:t>
            </a:r>
            <a:r>
              <a:rPr lang="de-DE" altLang="de-DE" sz="3800" u="sng" dirty="0"/>
              <a:t>Fach	 </a:t>
            </a:r>
            <a:r>
              <a:rPr lang="de-DE" altLang="de-DE" sz="3800" u="sng" dirty="0" smtClean="0"/>
              <a:t>     Q1       </a:t>
            </a:r>
            <a:r>
              <a:rPr lang="de-DE" altLang="de-DE" sz="3800" u="sng" dirty="0"/>
              <a:t>Q2      Q3     Q4</a:t>
            </a:r>
          </a:p>
          <a:p>
            <a:pPr>
              <a:buNone/>
            </a:pPr>
            <a:endParaRPr lang="de-DE" altLang="de-DE" sz="3800" u="sng" dirty="0"/>
          </a:p>
          <a:p>
            <a:pPr>
              <a:buNone/>
            </a:pPr>
            <a:r>
              <a:rPr lang="de-DE" altLang="de-DE" sz="3800" dirty="0"/>
              <a:t> 	Mathe	    </a:t>
            </a:r>
            <a:r>
              <a:rPr lang="de-DE" altLang="de-DE" sz="3800" dirty="0" smtClean="0"/>
              <a:t>    </a:t>
            </a:r>
            <a:r>
              <a:rPr lang="de-DE" altLang="de-DE" sz="3800" dirty="0" smtClean="0">
                <a:solidFill>
                  <a:srgbClr val="FF0000"/>
                </a:solidFill>
              </a:rPr>
              <a:t>x  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r>
              <a:rPr lang="de-DE" altLang="de-DE" sz="3800" dirty="0">
                <a:solidFill>
                  <a:srgbClr val="FF0000"/>
                </a:solidFill>
              </a:rPr>
              <a:t> 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r>
              <a:rPr lang="de-DE" altLang="de-DE" sz="3800" dirty="0">
                <a:solidFill>
                  <a:srgbClr val="FF0000"/>
                </a:solidFill>
              </a:rPr>
              <a:t>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endParaRPr lang="de-DE" altLang="de-DE" sz="3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altLang="de-DE" sz="3800" dirty="0"/>
              <a:t> 	B/</a:t>
            </a:r>
            <a:r>
              <a:rPr lang="de-DE" altLang="de-DE" sz="3800" dirty="0" err="1"/>
              <a:t>Ch</a:t>
            </a:r>
            <a:r>
              <a:rPr lang="de-DE" altLang="de-DE" sz="3800" dirty="0"/>
              <a:t>/</a:t>
            </a:r>
            <a:r>
              <a:rPr lang="de-DE" altLang="de-DE" sz="3800" dirty="0" err="1"/>
              <a:t>Ph</a:t>
            </a:r>
            <a:r>
              <a:rPr lang="de-DE" altLang="de-DE" sz="3800" dirty="0"/>
              <a:t>          </a:t>
            </a:r>
            <a:r>
              <a:rPr lang="de-DE" altLang="de-DE" sz="3800" dirty="0">
                <a:solidFill>
                  <a:srgbClr val="FF0000"/>
                </a:solidFill>
              </a:rPr>
              <a:t>x  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r>
              <a:rPr lang="de-DE" altLang="de-DE" sz="3800" dirty="0">
                <a:solidFill>
                  <a:srgbClr val="FF0000"/>
                </a:solidFill>
              </a:rPr>
              <a:t> 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r>
              <a:rPr lang="de-DE" altLang="de-DE" sz="3800" dirty="0">
                <a:solidFill>
                  <a:srgbClr val="FF0000"/>
                </a:solidFill>
              </a:rPr>
              <a:t>        </a:t>
            </a:r>
            <a:r>
              <a:rPr lang="de-DE" altLang="de-DE" sz="3800" dirty="0" err="1">
                <a:solidFill>
                  <a:srgbClr val="FF0000"/>
                </a:solidFill>
              </a:rPr>
              <a:t>x</a:t>
            </a:r>
            <a:endParaRPr lang="de-DE" altLang="de-DE" sz="3800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de-DE" altLang="de-DE" sz="3800" dirty="0"/>
              <a:t>	(Nat/ Inf.        (</a:t>
            </a:r>
            <a:r>
              <a:rPr lang="de-DE" altLang="de-DE" sz="3800" dirty="0">
                <a:solidFill>
                  <a:srgbClr val="FF0000"/>
                </a:solidFill>
              </a:rPr>
              <a:t>x</a:t>
            </a:r>
            <a:r>
              <a:rPr lang="de-DE" altLang="de-DE" sz="3800" dirty="0"/>
              <a:t>          </a:t>
            </a:r>
            <a:r>
              <a:rPr lang="de-DE" altLang="de-DE" sz="3800" dirty="0">
                <a:solidFill>
                  <a:srgbClr val="FF0000"/>
                </a:solidFill>
              </a:rPr>
              <a:t>x</a:t>
            </a:r>
            <a:r>
              <a:rPr lang="de-DE" altLang="de-DE" sz="3800" dirty="0" smtClean="0"/>
              <a:t>)*</a:t>
            </a:r>
            <a:endParaRPr lang="de-DE" altLang="de-DE" sz="3800" dirty="0"/>
          </a:p>
          <a:p>
            <a:pPr>
              <a:buNone/>
            </a:pPr>
            <a:r>
              <a:rPr lang="de-DE" altLang="de-DE" sz="3800" dirty="0"/>
              <a:t>	</a:t>
            </a:r>
          </a:p>
          <a:p>
            <a:pPr>
              <a:buNone/>
            </a:pPr>
            <a:r>
              <a:rPr lang="de-DE" altLang="de-DE" sz="3800" dirty="0"/>
              <a:t>		</a:t>
            </a:r>
            <a:endParaRPr lang="de-DE" altLang="de-DE" sz="3800" dirty="0">
              <a:solidFill>
                <a:schemeClr val="folHlink"/>
              </a:solidFill>
            </a:endParaRPr>
          </a:p>
          <a:p>
            <a:pPr>
              <a:buNone/>
            </a:pPr>
            <a:r>
              <a:rPr lang="de-DE" altLang="de-DE" sz="3800" dirty="0"/>
              <a:t>	Sport	    x           </a:t>
            </a:r>
            <a:r>
              <a:rPr lang="de-DE" altLang="de-DE" sz="3800" dirty="0" err="1"/>
              <a:t>x</a:t>
            </a:r>
            <a:r>
              <a:rPr lang="de-DE" altLang="de-DE" sz="3800" dirty="0"/>
              <a:t>         </a:t>
            </a:r>
            <a:r>
              <a:rPr lang="de-DE" altLang="de-DE" sz="3800" dirty="0" err="1"/>
              <a:t>x</a:t>
            </a:r>
            <a:r>
              <a:rPr lang="de-DE" altLang="de-DE" sz="3800" dirty="0"/>
              <a:t>        </a:t>
            </a:r>
            <a:r>
              <a:rPr lang="de-DE" altLang="de-DE" sz="3800" dirty="0" err="1"/>
              <a:t>x</a:t>
            </a:r>
            <a:endParaRPr lang="de-DE" altLang="de-DE" sz="3800" dirty="0"/>
          </a:p>
          <a:p>
            <a:pPr>
              <a:buNone/>
            </a:pPr>
            <a:r>
              <a:rPr lang="de-DE" altLang="de-DE" sz="3200" b="1" dirty="0"/>
              <a:t>				</a:t>
            </a:r>
            <a:endParaRPr lang="de-DE" altLang="de-DE" i="1" dirty="0">
              <a:solidFill>
                <a:schemeClr val="folHlin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29170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altLang="de-DE" b="1" i="1" dirty="0" smtClean="0">
                <a:latin typeface="Trebuchet MS" panose="020B0603020202020204" pitchFamily="34" charset="0"/>
              </a:rPr>
              <a:t>        </a:t>
            </a:r>
            <a:r>
              <a:rPr lang="de-DE" altLang="de-DE" sz="4000" b="1" dirty="0" smtClean="0">
                <a:latin typeface="Trebuchet MS" panose="020B0603020202020204" pitchFamily="34" charset="0"/>
              </a:rPr>
              <a:t>Punkte </a:t>
            </a:r>
            <a:r>
              <a:rPr lang="de-DE" altLang="de-DE" sz="4000" dirty="0" smtClean="0">
                <a:latin typeface="Trebuchet MS" panose="020B0603020202020204" pitchFamily="34" charset="0"/>
              </a:rPr>
              <a:t>statt Noten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de-DE" altLang="de-DE" dirty="0" smtClean="0"/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/>
              <a:t>		</a:t>
            </a:r>
            <a:r>
              <a:rPr lang="de-DE" altLang="de-DE" dirty="0" smtClean="0">
                <a:latin typeface="Trebuchet MS" panose="020B0603020202020204" pitchFamily="34" charset="0"/>
              </a:rPr>
              <a:t>15, 14, 13  Punkte 		(Note 1)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>
                <a:latin typeface="Trebuchet MS" panose="020B0603020202020204" pitchFamily="34" charset="0"/>
              </a:rPr>
              <a:t>		12, 11, 10  Punkte 		(Note 2)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>
                <a:latin typeface="Trebuchet MS" panose="020B0603020202020204" pitchFamily="34" charset="0"/>
              </a:rPr>
              <a:t>		09, 08, 07  Punkte		(Note 3)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>
                <a:latin typeface="Trebuchet MS" panose="020B0603020202020204" pitchFamily="34" charset="0"/>
              </a:rPr>
              <a:t>		06, </a:t>
            </a:r>
            <a:r>
              <a:rPr lang="de-DE" altLang="de-DE" b="1" dirty="0" smtClean="0">
                <a:latin typeface="Trebuchet MS" panose="020B0603020202020204" pitchFamily="34" charset="0"/>
              </a:rPr>
              <a:t>05</a:t>
            </a:r>
            <a:r>
              <a:rPr lang="de-DE" altLang="de-DE" dirty="0" smtClean="0">
                <a:latin typeface="Trebuchet MS" panose="020B0603020202020204" pitchFamily="34" charset="0"/>
              </a:rPr>
              <a:t>, </a:t>
            </a:r>
            <a:r>
              <a:rPr lang="de-DE" altLang="de-DE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04</a:t>
            </a:r>
            <a:r>
              <a:rPr lang="de-DE" altLang="de-DE" dirty="0" smtClean="0">
                <a:latin typeface="Trebuchet MS" panose="020B0603020202020204" pitchFamily="34" charset="0"/>
              </a:rPr>
              <a:t>  Punkte 		(Note 4)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dirty="0" smtClean="0">
                <a:latin typeface="Trebuchet MS" panose="020B0603020202020204" pitchFamily="34" charset="0"/>
              </a:rPr>
              <a:t>	</a:t>
            </a:r>
            <a:r>
              <a:rPr lang="de-DE" altLang="de-DE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	03, 02, 01</a:t>
            </a:r>
            <a:r>
              <a:rPr lang="de-DE" altLang="de-DE" dirty="0" smtClean="0">
                <a:latin typeface="Trebuchet MS" panose="020B0603020202020204" pitchFamily="34" charset="0"/>
              </a:rPr>
              <a:t>  Punkte		(Note 5)</a:t>
            </a:r>
          </a:p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de-DE" altLang="de-DE" b="1" dirty="0" smtClean="0">
                <a:latin typeface="Trebuchet MS" panose="020B0603020202020204" pitchFamily="34" charset="0"/>
              </a:rPr>
              <a:t>		</a:t>
            </a:r>
            <a:r>
              <a:rPr lang="de-DE" altLang="de-DE" b="1" dirty="0" smtClean="0">
                <a:solidFill>
                  <a:srgbClr val="FF0000"/>
                </a:solidFill>
                <a:latin typeface="Trebuchet MS" panose="020B0603020202020204" pitchFamily="34" charset="0"/>
              </a:rPr>
              <a:t>00 </a:t>
            </a:r>
            <a:r>
              <a:rPr lang="de-DE" altLang="de-DE" dirty="0" smtClean="0">
                <a:latin typeface="Trebuchet MS" panose="020B0603020202020204" pitchFamily="34" charset="0"/>
              </a:rPr>
              <a:t>	       	Punkte		(Note 6)</a:t>
            </a:r>
          </a:p>
        </p:txBody>
      </p:sp>
    </p:spTree>
    <p:extLst>
      <p:ext uri="{BB962C8B-B14F-4D97-AF65-F5344CB8AC3E}">
        <p14:creationId xmlns:p14="http://schemas.microsoft.com/office/powerpoint/2010/main" val="375429079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8000" b="1" dirty="0"/>
              <a:t>Einführungsphase</a:t>
            </a:r>
            <a:endParaRPr lang="de-DE" sz="8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09755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1988840"/>
            <a:ext cx="10225136" cy="4680520"/>
          </a:xfrm>
        </p:spPr>
        <p:txBody>
          <a:bodyPr>
            <a:normAutofit/>
          </a:bodyPr>
          <a:lstStyle/>
          <a:p>
            <a:pPr marL="0" indent="0" eaLnBrk="1" hangingPunct="1">
              <a:spcAft>
                <a:spcPts val="1200"/>
              </a:spcAft>
              <a:buNone/>
            </a:pPr>
            <a:r>
              <a:rPr lang="de-DE" sz="3000" dirty="0">
                <a:cs typeface="Arial" panose="020B0604020202020204" pitchFamily="34" charset="0"/>
              </a:rPr>
              <a:t>q</a:t>
            </a:r>
            <a:r>
              <a:rPr lang="de-DE" sz="3000" dirty="0" smtClean="0">
                <a:cs typeface="Arial" panose="020B0604020202020204" pitchFamily="34" charset="0"/>
              </a:rPr>
              <a:t>ualifizierender Realschulabschluss:</a:t>
            </a:r>
          </a:p>
          <a:p>
            <a:pPr eaLnBrk="1" hangingPunct="1">
              <a:spcAft>
                <a:spcPts val="1200"/>
              </a:spcAft>
            </a:pPr>
            <a:r>
              <a:rPr lang="de-DE" sz="3000" dirty="0" smtClean="0">
                <a:cs typeface="Arial" panose="020B0604020202020204" pitchFamily="34" charset="0"/>
              </a:rPr>
              <a:t>Eignung </a:t>
            </a:r>
            <a:r>
              <a:rPr lang="de-DE" sz="3000" dirty="0">
                <a:cs typeface="Arial" panose="020B0604020202020204" pitchFamily="34" charset="0"/>
              </a:rPr>
              <a:t>am Ende von Kl. 10 und</a:t>
            </a:r>
          </a:p>
          <a:p>
            <a:pPr eaLnBrk="1" hangingPunct="1">
              <a:spcAft>
                <a:spcPts val="0"/>
              </a:spcAft>
            </a:pPr>
            <a:r>
              <a:rPr lang="de-DE" sz="3000" dirty="0">
                <a:cs typeface="Arial" panose="020B0604020202020204" pitchFamily="34" charset="0"/>
              </a:rPr>
              <a:t>Notendurchschnitt besser als 3, </a:t>
            </a:r>
          </a:p>
          <a:p>
            <a:pPr indent="42863" eaLnBrk="1" hangingPunct="1">
              <a:spcAft>
                <a:spcPts val="0"/>
              </a:spcAft>
              <a:buNone/>
            </a:pPr>
            <a:r>
              <a:rPr lang="de-DE" sz="3000" dirty="0">
                <a:cs typeface="Arial" panose="020B0604020202020204" pitchFamily="34" charset="0"/>
              </a:rPr>
              <a:t>(in Hauptfächern und 1 </a:t>
            </a:r>
            <a:r>
              <a:rPr lang="de-DE" sz="3000" dirty="0" err="1">
                <a:cs typeface="Arial" panose="020B0604020202020204" pitchFamily="34" charset="0"/>
              </a:rPr>
              <a:t>NaWi</a:t>
            </a:r>
            <a:r>
              <a:rPr lang="de-DE" sz="3000" dirty="0">
                <a:cs typeface="Arial" panose="020B0604020202020204" pitchFamily="34" charset="0"/>
              </a:rPr>
              <a:t> und beim Rest) </a:t>
            </a:r>
          </a:p>
          <a:p>
            <a:pPr indent="42863" eaLnBrk="1" hangingPunct="1">
              <a:spcAft>
                <a:spcPts val="0"/>
              </a:spcAft>
              <a:buNone/>
            </a:pPr>
            <a:endParaRPr lang="de-DE" sz="3000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indent="42863" eaLnBrk="1" hangingPunct="1">
              <a:spcAft>
                <a:spcPts val="0"/>
              </a:spcAft>
              <a:buNone/>
            </a:pPr>
            <a:r>
              <a:rPr lang="de-DE" sz="3000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de-DE" sz="3000" dirty="0">
                <a:cs typeface="Arial" panose="020B0604020202020204" pitchFamily="34" charset="0"/>
              </a:rPr>
              <a:t>Versetzung</a:t>
            </a:r>
            <a:r>
              <a:rPr lang="de-DE" sz="2800" dirty="0"/>
              <a:t>	</a:t>
            </a:r>
          </a:p>
          <a:p>
            <a:pPr eaLnBrk="1" hangingPunct="1"/>
            <a:endParaRPr lang="de-DE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55440" y="404664"/>
            <a:ext cx="1148516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sz="6000" b="1" dirty="0"/>
              <a:t>Zulassung</a:t>
            </a:r>
            <a:r>
              <a:rPr lang="de-DE" sz="6000" b="1" dirty="0">
                <a:latin typeface="Tempus Sans ITC" pitchFamily="82" charset="0"/>
              </a:rPr>
              <a:t> </a:t>
            </a:r>
            <a:endParaRPr lang="de-DE" sz="6000" b="1" dirty="0"/>
          </a:p>
        </p:txBody>
      </p:sp>
    </p:spTree>
    <p:extLst>
      <p:ext uri="{BB962C8B-B14F-4D97-AF65-F5344CB8AC3E}">
        <p14:creationId xmlns:p14="http://schemas.microsoft.com/office/powerpoint/2010/main" val="446694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1055440" y="1988840"/>
            <a:ext cx="10515600" cy="4351338"/>
          </a:xfrm>
        </p:spPr>
        <p:txBody>
          <a:bodyPr>
            <a:normAutofit/>
          </a:bodyPr>
          <a:lstStyle/>
          <a:p>
            <a:pPr eaLnBrk="1" hangingPunct="1">
              <a:spcAft>
                <a:spcPts val="600"/>
              </a:spcAft>
            </a:pPr>
            <a:r>
              <a:rPr lang="de-DE" sz="3000" dirty="0">
                <a:cs typeface="Arial" panose="020B0604020202020204" pitchFamily="34" charset="0"/>
              </a:rPr>
              <a:t>Schule gibt Bewerbungen gesammelt an die Schule der </a:t>
            </a:r>
            <a:r>
              <a:rPr lang="de-DE" sz="3000" dirty="0" err="1">
                <a:cs typeface="Arial" panose="020B0604020202020204" pitchFamily="34" charset="0"/>
              </a:rPr>
              <a:t>Erstwahl</a:t>
            </a:r>
            <a:endParaRPr lang="de-DE" sz="3000" dirty="0">
              <a:cs typeface="Arial" panose="020B0604020202020204" pitchFamily="34" charset="0"/>
            </a:endParaRPr>
          </a:p>
          <a:p>
            <a:pPr eaLnBrk="1" hangingPunct="1">
              <a:spcAft>
                <a:spcPts val="600"/>
              </a:spcAft>
            </a:pPr>
            <a:r>
              <a:rPr lang="de-DE" sz="3000" dirty="0">
                <a:cs typeface="Arial" panose="020B0604020202020204" pitchFamily="34" charset="0"/>
              </a:rPr>
              <a:t>Aufnehmende Schule prüft </a:t>
            </a:r>
            <a:r>
              <a:rPr lang="de-DE" sz="3000" dirty="0" smtClean="0">
                <a:cs typeface="Arial" panose="020B0604020202020204" pitchFamily="34" charset="0"/>
              </a:rPr>
              <a:t>Voraussetzungen                                     </a:t>
            </a:r>
            <a:r>
              <a:rPr lang="de-DE" sz="3000" dirty="0">
                <a:cs typeface="Arial" panose="020B0604020202020204" pitchFamily="34" charset="0"/>
              </a:rPr>
              <a:t>(</a:t>
            </a:r>
            <a:r>
              <a:rPr lang="de-DE" sz="3000" dirty="0" smtClean="0">
                <a:cs typeface="Arial" panose="020B0604020202020204" pitchFamily="34" charset="0"/>
              </a:rPr>
              <a:t>z. B. Fremdsprachenqualifikation</a:t>
            </a:r>
            <a:r>
              <a:rPr lang="de-DE" sz="3000" dirty="0">
                <a:cs typeface="Arial" panose="020B0604020202020204" pitchFamily="34" charset="0"/>
              </a:rPr>
              <a:t>)</a:t>
            </a:r>
          </a:p>
          <a:p>
            <a:pPr eaLnBrk="1" hangingPunct="1">
              <a:spcAft>
                <a:spcPts val="600"/>
              </a:spcAft>
            </a:pPr>
            <a:r>
              <a:rPr lang="de-DE" sz="3000" dirty="0" smtClean="0">
                <a:cs typeface="Arial" panose="020B0604020202020204" pitchFamily="34" charset="0"/>
              </a:rPr>
              <a:t>eventuell </a:t>
            </a:r>
            <a:r>
              <a:rPr lang="de-DE" sz="3000" dirty="0">
                <a:cs typeface="Arial" panose="020B0604020202020204" pitchFamily="34" charset="0"/>
              </a:rPr>
              <a:t>Weiterreichen an Zweitwahlschule (evtl. Drittwahl)</a:t>
            </a:r>
          </a:p>
          <a:p>
            <a:pPr eaLnBrk="1" hangingPunct="1">
              <a:spcAft>
                <a:spcPts val="600"/>
              </a:spcAft>
            </a:pPr>
            <a:r>
              <a:rPr lang="de-DE" sz="3000" dirty="0">
                <a:cs typeface="Arial" panose="020B0604020202020204" pitchFamily="34" charset="0"/>
              </a:rPr>
              <a:t>Zu einem festen vom SSA gesetzten Termin werden alle Zusagen verschickt</a:t>
            </a: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1055440" y="404664"/>
            <a:ext cx="11485164" cy="9361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</a:pPr>
            <a:r>
              <a:rPr lang="de-DE" sz="6000" b="1" dirty="0"/>
              <a:t>Aufnahmeverfahren (SSA)</a:t>
            </a:r>
          </a:p>
        </p:txBody>
      </p:sp>
      <p:sp>
        <p:nvSpPr>
          <p:cNvPr id="2" name="Textfeld 1"/>
          <p:cNvSpPr txBox="1"/>
          <p:nvPr/>
        </p:nvSpPr>
        <p:spPr>
          <a:xfrm>
            <a:off x="7961015" y="5836355"/>
            <a:ext cx="424847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dirty="0">
                <a:solidFill>
                  <a:schemeClr val="bg1"/>
                </a:solidFill>
                <a:latin typeface="+mn-lt"/>
                <a:cs typeface="Arial" panose="020B0604020202020204" pitchFamily="34" charset="0"/>
              </a:rPr>
              <a:t>SSA = Staatliches Schulamt</a:t>
            </a:r>
          </a:p>
        </p:txBody>
      </p:sp>
    </p:spTree>
    <p:extLst>
      <p:ext uri="{BB962C8B-B14F-4D97-AF65-F5344CB8AC3E}">
        <p14:creationId xmlns:p14="http://schemas.microsoft.com/office/powerpoint/2010/main" val="2707788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058863" y="1741488"/>
            <a:ext cx="5181600" cy="4351337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Aft>
                <a:spcPts val="600"/>
              </a:spcAft>
              <a:buFont typeface="Arial" panose="020B0604020202020204" pitchFamily="34" charset="0"/>
              <a:buNone/>
            </a:pPr>
            <a:endParaRPr lang="de-DE" altLang="de-DE" sz="4000" u="sng" dirty="0" smtClean="0"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de-DE" altLang="de-DE" smtClean="0">
                <a:cs typeface="Arial" panose="020B0604020202020204" pitchFamily="34" charset="0"/>
              </a:rPr>
              <a:t>Deutsch		3</a:t>
            </a:r>
            <a:r>
              <a:rPr lang="de-DE" altLang="de-DE" b="1" smtClean="0">
                <a:cs typeface="Arial" panose="020B0604020202020204" pitchFamily="34" charset="0"/>
              </a:rPr>
              <a:t> </a:t>
            </a:r>
            <a:r>
              <a:rPr lang="de-DE" altLang="de-DE" smtClean="0">
                <a:cs typeface="Arial" panose="020B0604020202020204" pitchFamily="34" charset="0"/>
              </a:rPr>
              <a:t>	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de-DE" altLang="de-DE" dirty="0" smtClean="0">
                <a:cs typeface="Arial" panose="020B0604020202020204" pitchFamily="34" charset="0"/>
              </a:rPr>
              <a:t>G, </a:t>
            </a:r>
            <a:r>
              <a:rPr lang="de-DE" altLang="de-DE" dirty="0" err="1" smtClean="0">
                <a:cs typeface="Arial" panose="020B0604020202020204" pitchFamily="34" charset="0"/>
              </a:rPr>
              <a:t>PoWi</a:t>
            </a:r>
            <a:r>
              <a:rPr lang="de-DE" altLang="de-DE" dirty="0" smtClean="0">
                <a:cs typeface="Arial" panose="020B0604020202020204" pitchFamily="34" charset="0"/>
              </a:rPr>
              <a:t>		2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de-DE" altLang="de-DE" dirty="0" smtClean="0">
                <a:cs typeface="Arial" panose="020B0604020202020204" pitchFamily="34" charset="0"/>
              </a:rPr>
              <a:t>Mathematik	4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de-DE" altLang="de-DE" dirty="0" smtClean="0">
                <a:cs typeface="Arial" panose="020B0604020202020204" pitchFamily="34" charset="0"/>
              </a:rPr>
              <a:t>Bio, </a:t>
            </a:r>
            <a:r>
              <a:rPr lang="de-DE" altLang="de-DE" dirty="0" err="1" smtClean="0">
                <a:cs typeface="Arial" panose="020B0604020202020204" pitchFamily="34" charset="0"/>
              </a:rPr>
              <a:t>Ch</a:t>
            </a:r>
            <a:r>
              <a:rPr lang="de-DE" altLang="de-DE" dirty="0" smtClean="0">
                <a:cs typeface="Arial" panose="020B0604020202020204" pitchFamily="34" charset="0"/>
              </a:rPr>
              <a:t>, </a:t>
            </a:r>
            <a:r>
              <a:rPr lang="de-DE" altLang="de-DE" dirty="0" err="1" smtClean="0">
                <a:cs typeface="Arial" panose="020B0604020202020204" pitchFamily="34" charset="0"/>
              </a:rPr>
              <a:t>Ph</a:t>
            </a:r>
            <a:r>
              <a:rPr lang="de-DE" altLang="de-DE" dirty="0" smtClean="0">
                <a:cs typeface="Arial" panose="020B0604020202020204" pitchFamily="34" charset="0"/>
              </a:rPr>
              <a:t>	         	je 2 </a:t>
            </a:r>
          </a:p>
          <a:p>
            <a:pPr eaLnBrk="1" hangingPunct="1">
              <a:lnSpc>
                <a:spcPct val="80000"/>
              </a:lnSpc>
              <a:spcAft>
                <a:spcPts val="600"/>
              </a:spcAft>
            </a:pPr>
            <a:r>
              <a:rPr lang="de-DE" altLang="de-DE" dirty="0" smtClean="0">
                <a:cs typeface="Arial" panose="020B0604020202020204" pitchFamily="34" charset="0"/>
              </a:rPr>
              <a:t>Sport                      2</a:t>
            </a:r>
          </a:p>
          <a:p>
            <a:pPr eaLnBrk="1" hangingPunct="1">
              <a:lnSpc>
                <a:spcPct val="80000"/>
              </a:lnSpc>
            </a:pPr>
            <a:endParaRPr lang="de-DE" altLang="de-DE" dirty="0" smtClean="0"/>
          </a:p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de-DE" altLang="de-DE" dirty="0" smtClean="0"/>
              <a:t> </a:t>
            </a:r>
            <a:endParaRPr lang="de-DE" altLang="de-DE" dirty="0" smtClean="0">
              <a:solidFill>
                <a:srgbClr val="FF0000"/>
              </a:solidFill>
            </a:endParaRPr>
          </a:p>
        </p:txBody>
      </p:sp>
      <p:sp>
        <p:nvSpPr>
          <p:cNvPr id="4403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386513" y="1741488"/>
            <a:ext cx="5470525" cy="4351337"/>
          </a:xfrm>
        </p:spPr>
        <p:txBody>
          <a:bodyPr rtlCol="0">
            <a:normAutofit lnSpcReduction="10000"/>
          </a:bodyPr>
          <a:lstStyle/>
          <a:p>
            <a:pPr eaLnBrk="1" fontAlgn="auto" hangingPunct="1">
              <a:spcAft>
                <a:spcPts val="600"/>
              </a:spcAft>
              <a:buFont typeface="Arial" panose="020B0604020202020204" pitchFamily="34" charset="0"/>
              <a:buNone/>
              <a:defRPr/>
            </a:pPr>
            <a:endParaRPr lang="de-DE" sz="4000" u="sng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E und 2. FS			je 3 </a:t>
            </a:r>
            <a:endParaRPr lang="de-DE" u="sng" dirty="0"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Kunst o. Musik		    2</a:t>
            </a: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Religion o. Ethik		    2</a:t>
            </a:r>
            <a:endParaRPr lang="de-DE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600"/>
              </a:spcAft>
              <a:defRPr/>
            </a:pPr>
            <a:r>
              <a:rPr lang="de-DE" dirty="0">
                <a:cs typeface="Arial" panose="020B0604020202020204" pitchFamily="34" charset="0"/>
              </a:rPr>
              <a:t>evtl. 3. FS (F, L)   		    3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de-DE" dirty="0">
              <a:solidFill>
                <a:srgbClr val="EFD489"/>
              </a:solidFill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>
                <a:solidFill>
                  <a:srgbClr val="EFD489"/>
                </a:solidFill>
                <a:cs typeface="Arial" panose="020B0604020202020204" pitchFamily="34" charset="0"/>
              </a:rPr>
              <a:t>plus </a:t>
            </a:r>
            <a:r>
              <a:rPr lang="de-DE" sz="3200" b="1" dirty="0">
                <a:solidFill>
                  <a:srgbClr val="EFD489"/>
                </a:solidFill>
                <a:cs typeface="Arial" panose="020B0604020202020204" pitchFamily="34" charset="0"/>
              </a:rPr>
              <a:t>5</a:t>
            </a:r>
            <a:r>
              <a:rPr lang="de-DE" dirty="0">
                <a:solidFill>
                  <a:srgbClr val="EFD489"/>
                </a:solidFill>
                <a:cs typeface="Arial" panose="020B0604020202020204" pitchFamily="34" charset="0"/>
              </a:rPr>
              <a:t> weitere Stunden</a:t>
            </a:r>
          </a:p>
          <a:p>
            <a:pPr eaLnBrk="1" fontAlgn="auto" hangingPunct="1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de-DE" dirty="0">
                <a:solidFill>
                  <a:srgbClr val="EFD489"/>
                </a:solidFill>
                <a:cs typeface="Arial" panose="020B0604020202020204" pitchFamily="34" charset="0"/>
              </a:rPr>
              <a:t>für Kompensation und Orientierung</a:t>
            </a:r>
          </a:p>
        </p:txBody>
      </p:sp>
      <p:sp>
        <p:nvSpPr>
          <p:cNvPr id="7172" name="Rectangle 2"/>
          <p:cNvSpPr txBox="1">
            <a:spLocks noChangeArrowheads="1"/>
          </p:cNvSpPr>
          <p:nvPr/>
        </p:nvSpPr>
        <p:spPr bwMode="auto">
          <a:xfrm>
            <a:off x="1055688" y="404813"/>
            <a:ext cx="11485562" cy="936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bg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bg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de-DE" altLang="de-DE" sz="4400" b="1" dirty="0" smtClean="0">
                <a:latin typeface="Calibri Light" panose="020F0302020204030204" pitchFamily="34" charset="0"/>
              </a:rPr>
              <a:t>Stundentafel </a:t>
            </a:r>
            <a:r>
              <a:rPr lang="de-DE" altLang="de-DE" sz="4400" b="1" dirty="0">
                <a:latin typeface="Calibri Light" panose="020F0302020204030204" pitchFamily="34" charset="0"/>
              </a:rPr>
              <a:t>E-Phase  </a:t>
            </a:r>
            <a:r>
              <a:rPr lang="de-DE" altLang="de-DE" sz="4400" b="1" dirty="0" smtClean="0">
                <a:latin typeface="Calibri Light" panose="020F0302020204030204" pitchFamily="34" charset="0"/>
              </a:rPr>
              <a:t>(34 WS)</a:t>
            </a:r>
            <a:endParaRPr lang="de-DE" altLang="de-DE" sz="4400" b="1" dirty="0">
              <a:latin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345839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8200" y="404664"/>
            <a:ext cx="10515600" cy="1325563"/>
          </a:xfrm>
        </p:spPr>
        <p:txBody>
          <a:bodyPr/>
          <a:lstStyle/>
          <a:p>
            <a:r>
              <a:rPr lang="de-DE" sz="6000" b="1" dirty="0" smtClean="0"/>
              <a:t>Fremdsprachen</a:t>
            </a:r>
            <a:endParaRPr lang="de-DE" sz="6000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 smtClean="0">
              <a:ea typeface="+mj-ea"/>
              <a:cs typeface="Arial" panose="020B0604020202020204" pitchFamily="34" charset="0"/>
            </a:endParaRPr>
          </a:p>
          <a:p>
            <a:r>
              <a:rPr lang="de-DE" dirty="0" smtClean="0">
                <a:ea typeface="+mj-ea"/>
                <a:cs typeface="Arial" panose="020B0604020202020204" pitchFamily="34" charset="0"/>
              </a:rPr>
              <a:t>i.d.R. Fortführung von 2 FS bis Ende der E-Phase</a:t>
            </a:r>
          </a:p>
          <a:p>
            <a:pPr marL="0" indent="0">
              <a:buNone/>
            </a:pPr>
            <a:r>
              <a:rPr lang="de-DE" dirty="0" smtClean="0">
                <a:ea typeface="+mj-ea"/>
                <a:cs typeface="Arial" panose="020B0604020202020204" pitchFamily="34" charset="0"/>
              </a:rPr>
              <a:t>(eine dieser FS kann danach abgewählt werden)</a:t>
            </a:r>
            <a:endParaRPr lang="de-DE" dirty="0">
              <a:ea typeface="+mj-ea"/>
              <a:cs typeface="Arial" panose="020B0604020202020204" pitchFamily="34" charset="0"/>
            </a:endParaRPr>
          </a:p>
          <a:p>
            <a:endParaRPr lang="de-DE" dirty="0" smtClean="0">
              <a:ea typeface="+mj-ea"/>
              <a:cs typeface="Arial" panose="020B0604020202020204" pitchFamily="34" charset="0"/>
            </a:endParaRPr>
          </a:p>
          <a:p>
            <a:r>
              <a:rPr lang="de-DE" dirty="0" smtClean="0">
                <a:ea typeface="+mj-ea"/>
                <a:cs typeface="Arial" panose="020B0604020202020204" pitchFamily="34" charset="0"/>
              </a:rPr>
              <a:t>alternativ Fortführung nur einer FS und Neubeginn mit Spanisch</a:t>
            </a:r>
          </a:p>
          <a:p>
            <a:pPr marL="0" indent="0">
              <a:buNone/>
            </a:pPr>
            <a:r>
              <a:rPr lang="de-DE" dirty="0" smtClean="0">
                <a:ea typeface="+mj-ea"/>
                <a:cs typeface="Arial" panose="020B0604020202020204" pitchFamily="34" charset="0"/>
              </a:rPr>
              <a:t>(dann aber Belegung bis zum Abitur; Einbringpflicht)</a:t>
            </a:r>
          </a:p>
          <a:p>
            <a:pPr marL="0" indent="0">
              <a:buNone/>
            </a:pPr>
            <a:endParaRPr lang="de-DE" dirty="0">
              <a:ea typeface="+mj-ea"/>
              <a:cs typeface="Arial" panose="020B0604020202020204" pitchFamily="34" charset="0"/>
            </a:endParaRPr>
          </a:p>
          <a:p>
            <a:endParaRPr lang="de-DE" dirty="0" smtClean="0">
              <a:ea typeface="+mj-ea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de-DE" dirty="0"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281712"/>
      </p:ext>
    </p:extLst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b="1" dirty="0"/>
          </a:p>
        </p:txBody>
      </p:sp>
      <p:sp>
        <p:nvSpPr>
          <p:cNvPr id="3" name="Textplatzhalter 2"/>
          <p:cNvSpPr>
            <a:spLocks noGrp="1"/>
          </p:cNvSpPr>
          <p:nvPr>
            <p:ph type="body" sz="half"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de-DE" sz="8000" b="1" dirty="0" smtClean="0"/>
              <a:t>Qualifikationsphase</a:t>
            </a:r>
            <a:endParaRPr lang="de-DE" sz="8000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234191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715</Words>
  <Application>Microsoft Office PowerPoint</Application>
  <PresentationFormat>Breitbild</PresentationFormat>
  <Paragraphs>157</Paragraphs>
  <Slides>21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7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21</vt:i4>
      </vt:variant>
    </vt:vector>
  </HeadingPairs>
  <TitlesOfParts>
    <vt:vector size="29" baseType="lpstr">
      <vt:lpstr>Arial</vt:lpstr>
      <vt:lpstr>Calibri</vt:lpstr>
      <vt:lpstr>Calibri Light</vt:lpstr>
      <vt:lpstr>Tempus Sans ITC</vt:lpstr>
      <vt:lpstr>Times New Roman</vt:lpstr>
      <vt:lpstr>Trebuchet MS</vt:lpstr>
      <vt:lpstr>Wingdings</vt:lpstr>
      <vt:lpstr>Office Theme</vt:lpstr>
      <vt:lpstr>Informationen zur  gymnasialen Oberstufe </vt:lpstr>
      <vt:lpstr>PowerPoint-Präsentation</vt:lpstr>
      <vt:lpstr>        Punkte statt Noten</vt:lpstr>
      <vt:lpstr>PowerPoint-Präsentation</vt:lpstr>
      <vt:lpstr>PowerPoint-Präsentation</vt:lpstr>
      <vt:lpstr>PowerPoint-Präsentation</vt:lpstr>
      <vt:lpstr>PowerPoint-Präsentation</vt:lpstr>
      <vt:lpstr>Fremdsprachen</vt:lpstr>
      <vt:lpstr>PowerPoint-Präsentation</vt:lpstr>
      <vt:lpstr>Zulassung </vt:lpstr>
      <vt:lpstr>PowerPoint-Präsentation</vt:lpstr>
      <vt:lpstr>Fachbereiche </vt:lpstr>
      <vt:lpstr>Leistungskurse</vt:lpstr>
      <vt:lpstr>Fachhochschulreife</vt:lpstr>
      <vt:lpstr>PowerPoint-Präsentation</vt:lpstr>
      <vt:lpstr>PowerPoint-Präsentation</vt:lpstr>
      <vt:lpstr>Prüfungsfächer</vt:lpstr>
      <vt:lpstr>PowerPoint-Präsentation</vt:lpstr>
      <vt:lpstr>Fachbereich I</vt:lpstr>
      <vt:lpstr>Fachbereich II</vt:lpstr>
      <vt:lpstr>Fachbereich III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Besondere Lernleistung      Präsentation</dc:title>
  <dc:creator>MPS</dc:creator>
  <cp:lastModifiedBy>Brabaender, Michael</cp:lastModifiedBy>
  <cp:revision>379</cp:revision>
  <cp:lastPrinted>2023-09-19T07:21:00Z</cp:lastPrinted>
  <dcterms:created xsi:type="dcterms:W3CDTF">2003-09-05T13:38:42Z</dcterms:created>
  <dcterms:modified xsi:type="dcterms:W3CDTF">2024-09-26T15:05:46Z</dcterms:modified>
</cp:coreProperties>
</file>