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0" r:id="rId1"/>
  </p:sldMasterIdLst>
  <p:notesMasterIdLst>
    <p:notesMasterId r:id="rId29"/>
  </p:notesMasterIdLst>
  <p:handoutMasterIdLst>
    <p:handoutMasterId r:id="rId30"/>
  </p:handoutMasterIdLst>
  <p:sldIdLst>
    <p:sldId id="279" r:id="rId2"/>
    <p:sldId id="331" r:id="rId3"/>
    <p:sldId id="330" r:id="rId4"/>
    <p:sldId id="393" r:id="rId5"/>
    <p:sldId id="374" r:id="rId6"/>
    <p:sldId id="394" r:id="rId7"/>
    <p:sldId id="376" r:id="rId8"/>
    <p:sldId id="365" r:id="rId9"/>
    <p:sldId id="377" r:id="rId10"/>
    <p:sldId id="362" r:id="rId11"/>
    <p:sldId id="335" r:id="rId12"/>
    <p:sldId id="336" r:id="rId13"/>
    <p:sldId id="337" r:id="rId14"/>
    <p:sldId id="341" r:id="rId15"/>
    <p:sldId id="343" r:id="rId16"/>
    <p:sldId id="344" r:id="rId17"/>
    <p:sldId id="346" r:id="rId18"/>
    <p:sldId id="347" r:id="rId19"/>
    <p:sldId id="378" r:id="rId20"/>
    <p:sldId id="392" r:id="rId21"/>
    <p:sldId id="390" r:id="rId22"/>
    <p:sldId id="352" r:id="rId23"/>
    <p:sldId id="380" r:id="rId24"/>
    <p:sldId id="381" r:id="rId25"/>
    <p:sldId id="382" r:id="rId26"/>
    <p:sldId id="389" r:id="rId27"/>
    <p:sldId id="361" r:id="rId28"/>
  </p:sldIdLst>
  <p:sldSz cx="12192000" cy="6858000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D489"/>
    <a:srgbClr val="29474D"/>
    <a:srgbClr val="31565D"/>
    <a:srgbClr val="3B6871"/>
    <a:srgbClr val="2A4A3C"/>
    <a:srgbClr val="3E6E59"/>
    <a:srgbClr val="1E5C3D"/>
    <a:srgbClr val="4173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94" autoAdjust="0"/>
    <p:restoredTop sz="94660" autoAdjust="0"/>
  </p:normalViewPr>
  <p:slideViewPr>
    <p:cSldViewPr>
      <p:cViewPr varScale="1">
        <p:scale>
          <a:sx n="115" d="100"/>
          <a:sy n="115" d="100"/>
        </p:scale>
        <p:origin x="630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49CF14C-8DC3-4C53-A966-64742851300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27FE6-8134-4340-82AA-DE1673032942}" type="datetimeFigureOut">
              <a:rPr lang="de-DE" smtClean="0"/>
              <a:t>26.09.2024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C6312-1441-4705-988C-08A9CA5800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4336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A7DCD-AAAD-4F52-917D-6ED84D495BB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56720702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4A4E1-1091-4E25-A361-795AF00DAEF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8884451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CFC84-5012-400D-B32B-06A881B3648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72827033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9838267" cy="1143000"/>
          </a:xfrm>
        </p:spPr>
        <p:txBody>
          <a:bodyPr/>
          <a:lstStyle/>
          <a:p>
            <a:r>
              <a:rPr lang="en-US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079500" y="2214564"/>
            <a:ext cx="10610851" cy="1863725"/>
          </a:xfrm>
        </p:spPr>
        <p:txBody>
          <a:bodyPr/>
          <a:lstStyle/>
          <a:p>
            <a:pPr lvl="0"/>
            <a:r>
              <a:rPr lang="en-US"/>
              <a:t>Textmasterformate durch Klicken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079500" y="4230688"/>
            <a:ext cx="10610851" cy="1865312"/>
          </a:xfrm>
        </p:spPr>
        <p:txBody>
          <a:bodyPr/>
          <a:lstStyle/>
          <a:p>
            <a:pPr lvl="0"/>
            <a:r>
              <a:rPr lang="en-US"/>
              <a:t>Textmasterformate durch Klicken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/>
          </a:p>
        </p:txBody>
      </p:sp>
      <p:sp>
        <p:nvSpPr>
          <p:cNvPr id="5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BCA5E-3B02-4F40-A1B0-5E456E31E89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185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DA9EF-8176-4095-BDC5-45BB69E418F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9901720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2F3C1-3071-46CF-BF15-01757082B97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7451760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3C46B-A5BC-41E6-A391-1E5C518078D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14456766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E29F2-E700-4D28-BF4B-5952D400EAA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645303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C21E3-C841-40A4-AB2C-FF6BAB2104B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55274753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63C5E-39C2-401F-A52F-BE4B54A71F1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6867381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74ADD-B054-4CBF-86AD-E92E8AB91EA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83318569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466B9-C9A8-432D-A4EC-C98B5C9D2A4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48459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CF7537E-5A74-4B6A-A1A0-974CFB2E290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3" r:id="rId12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24000" y="1122363"/>
            <a:ext cx="9144000" cy="252266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5400" b="1" dirty="0">
                <a:latin typeface="+mn-lt"/>
                <a:cs typeface="Arial" panose="020B0604020202020204" pitchFamily="34" charset="0"/>
              </a:rPr>
              <a:t>Informationen zur </a:t>
            </a:r>
            <a:br>
              <a:rPr lang="de-DE" sz="5400" b="1" dirty="0">
                <a:latin typeface="+mn-lt"/>
                <a:cs typeface="Arial" panose="020B0604020202020204" pitchFamily="34" charset="0"/>
              </a:rPr>
            </a:br>
            <a:r>
              <a:rPr lang="de-DE" sz="5400" b="1" dirty="0">
                <a:latin typeface="+mn-lt"/>
                <a:cs typeface="Arial" panose="020B0604020202020204" pitchFamily="34" charset="0"/>
              </a:rPr>
              <a:t>gymnasialen </a:t>
            </a:r>
            <a:r>
              <a:rPr lang="de-DE" sz="5400" b="1" dirty="0" smtClean="0">
                <a:latin typeface="+mn-lt"/>
                <a:cs typeface="Arial" panose="020B0604020202020204" pitchFamily="34" charset="0"/>
              </a:rPr>
              <a:t>Oberstufe /</a:t>
            </a:r>
            <a:br>
              <a:rPr lang="de-DE" sz="5400" b="1" dirty="0" smtClean="0">
                <a:latin typeface="+mn-lt"/>
                <a:cs typeface="Arial" panose="020B0604020202020204" pitchFamily="34" charset="0"/>
              </a:rPr>
            </a:br>
            <a:r>
              <a:rPr lang="de-DE" sz="5400" b="1" dirty="0" smtClean="0">
                <a:latin typeface="+mn-lt"/>
                <a:cs typeface="Arial" panose="020B0604020202020204" pitchFamily="34" charset="0"/>
              </a:rPr>
              <a:t>zur Main-Taunus-Schule</a:t>
            </a:r>
            <a:endParaRPr lang="de-DE" sz="54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6386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de-DE" sz="4400" dirty="0">
              <a:latin typeface="+mj-lt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e-DE" sz="4400" dirty="0" smtClean="0">
                <a:latin typeface="+mj-lt"/>
                <a:cs typeface="Arial" panose="020B0604020202020204" pitchFamily="34" charset="0"/>
              </a:rPr>
              <a:t>September 2024</a:t>
            </a:r>
            <a:endParaRPr lang="de-DE" sz="4400" dirty="0">
              <a:latin typeface="+mj-lt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pPr marL="0" indent="0" algn="ctr">
              <a:buNone/>
            </a:pPr>
            <a:r>
              <a:rPr lang="de-DE" sz="6600" b="1" dirty="0" smtClean="0"/>
              <a:t>Profilschwerpunkte</a:t>
            </a:r>
            <a:r>
              <a:rPr lang="de-DE" sz="6600" dirty="0" smtClean="0"/>
              <a:t> </a:t>
            </a:r>
            <a:endParaRPr lang="de-DE" sz="6600" dirty="0"/>
          </a:p>
        </p:txBody>
      </p:sp>
      <p:pic>
        <p:nvPicPr>
          <p:cNvPr id="4" name="Inhaltsplatzhalter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1" t="13251" r="16283" b="18500"/>
          <a:stretch>
            <a:fillRect/>
          </a:stretch>
        </p:blipFill>
        <p:spPr bwMode="auto">
          <a:xfrm>
            <a:off x="4727848" y="378878"/>
            <a:ext cx="1800225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5775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558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b="1" dirty="0" smtClean="0">
                <a:latin typeface="+mn-lt"/>
                <a:cs typeface="Arial" panose="020B0604020202020204" pitchFamily="34" charset="0"/>
              </a:rPr>
              <a:t>Schulsportzentrum</a:t>
            </a:r>
            <a:br>
              <a:rPr lang="de-DE" b="1" dirty="0" smtClean="0">
                <a:latin typeface="+mn-lt"/>
                <a:cs typeface="Arial" panose="020B0604020202020204" pitchFamily="34" charset="0"/>
              </a:rPr>
            </a:br>
            <a:r>
              <a:rPr lang="de-DE" sz="3200" dirty="0" smtClean="0">
                <a:latin typeface="+mn-lt"/>
                <a:cs typeface="Arial" panose="020B0604020202020204" pitchFamily="34" charset="0"/>
              </a:rPr>
              <a:t>(Partnerschule des Leistungssports)</a:t>
            </a:r>
            <a:endParaRPr lang="de-DE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2636838"/>
            <a:ext cx="10515600" cy="3540125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de-DE" altLang="de-DE" sz="3200" b="1" dirty="0">
                <a:cs typeface="Arial" panose="020B0604020202020204" pitchFamily="34" charset="0"/>
              </a:rPr>
              <a:t>Sport-Leistungskurse</a:t>
            </a:r>
          </a:p>
          <a:p>
            <a:pPr marL="0" indent="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altLang="de-DE" sz="3200" dirty="0"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de-DE" altLang="de-DE" sz="3200" dirty="0">
                <a:cs typeface="Arial" panose="020B0604020202020204" pitchFamily="34" charset="0"/>
              </a:rPr>
              <a:t>AGs mit speziellen </a:t>
            </a:r>
            <a:r>
              <a:rPr lang="de-DE" altLang="de-DE" sz="3200" b="1" dirty="0">
                <a:cs typeface="Arial" panose="020B0604020202020204" pitchFamily="34" charset="0"/>
              </a:rPr>
              <a:t>Sportarten</a:t>
            </a:r>
            <a:r>
              <a:rPr lang="de-DE" altLang="de-DE" sz="3200" dirty="0">
                <a:cs typeface="Arial" panose="020B0604020202020204" pitchFamily="34" charset="0"/>
              </a:rPr>
              <a:t> wie Leichtathletik, Volleyball, Badminton etc.</a:t>
            </a:r>
          </a:p>
          <a:p>
            <a:pPr marL="0" indent="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altLang="de-DE" sz="3200" dirty="0"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de-DE" altLang="de-DE" sz="3200" dirty="0">
                <a:cs typeface="Arial" panose="020B0604020202020204" pitchFamily="34" charset="0"/>
              </a:rPr>
              <a:t>Wettbewerbe auf Landes- und Bundesebene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18436" name="Inhaltsplatzhalter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1" t="13251" r="16283" b="18500"/>
          <a:stretch>
            <a:fillRect/>
          </a:stretch>
        </p:blipFill>
        <p:spPr bwMode="auto">
          <a:xfrm>
            <a:off x="9625013" y="644525"/>
            <a:ext cx="1800225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D:\Schule\Schulsportzentrum\Struktur\SSZ MTS_neu\Profilklasse\Bilder\Stefan Thiel\Stefan Zuspi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74330">
            <a:off x="-166688" y="3505200"/>
            <a:ext cx="3733801" cy="476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74625" y="325438"/>
            <a:ext cx="3335338" cy="5857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 sz="3200" b="1" dirty="0">
                <a:latin typeface="+mj-lt"/>
              </a:rPr>
              <a:t>Unsere Erfolge im…</a:t>
            </a:r>
          </a:p>
        </p:txBody>
      </p:sp>
      <p:pic>
        <p:nvPicPr>
          <p:cNvPr id="19460" name="Picture 5" descr="D:\Schule\Schulsportzentrum\Struktur\SSZ MTS_neu\Profilklasse\Bilder\Jan Breburda\Jan jube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088" y="169863"/>
            <a:ext cx="4545012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6" descr="D:\Schule\Schulsportzentrum\Struktur\SSZ MTS_neu\Profilklasse\Bilder\Ivan Batanov\Ivan bagger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34520">
            <a:off x="-642938" y="-77788"/>
            <a:ext cx="3741738" cy="3498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7" descr="D:\Schule\Schulsportzentrum\Struktur\SSZ MTS_neu\Profilklasse\Bilder\Louisa\Louisa dribbel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4733">
            <a:off x="2136775" y="3101975"/>
            <a:ext cx="3106738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8" descr="D:\Schule\Schulsportzentrum\Struktur\SSZ MTS_neu\Profilklasse\Bilder\Lukas\Luka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2823">
            <a:off x="9426575" y="-392113"/>
            <a:ext cx="3074988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2" descr="D:\Schule\Schulsportzentrum\Struktur\SSZ MTS_neu\Profilklasse\Bilder\Nils und Nils\Nils und Nil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94791">
            <a:off x="2855913" y="-1016000"/>
            <a:ext cx="2476500" cy="43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4" descr="D:\Schule\Schulsportzentrum\Struktur\SSZ MTS_neu\Profilklasse\Bilder\Saskia\Saskia im Sprung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-1555750"/>
            <a:ext cx="1639888" cy="790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3" descr="D:\Schule\Schulsportzentrum\Struktur\SSZ MTS_neu\Profilklasse\Bilder\David\David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5638" flipH="1">
            <a:off x="7937500" y="2135188"/>
            <a:ext cx="2403475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5" descr="D:\Schule\Schulsportzentrum\Struktur\SSZ MTS_neu\Profilklasse\Bilder\Jan Röling\Jan Abwehr Beach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4786" flipH="1">
            <a:off x="7872413" y="4629150"/>
            <a:ext cx="4725987" cy="258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9" descr="D:\Schule\Schulsportzentrum\Struktur\SSZ MTS_neu\Profilklasse\Bilder\Mareike\Mareike UH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13" y="3052763"/>
            <a:ext cx="3602037" cy="419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el 21"/>
          <p:cNvSpPr>
            <a:spLocks noGrp="1"/>
          </p:cNvSpPr>
          <p:nvPr>
            <p:ph type="ctrTitle"/>
          </p:nvPr>
        </p:nvSpPr>
        <p:spPr>
          <a:xfrm>
            <a:off x="1304925" y="1855788"/>
            <a:ext cx="9144000" cy="336073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de-D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b="1" dirty="0" smtClean="0">
                <a:latin typeface="+mn-lt"/>
                <a:cs typeface="Arial" panose="020B0604020202020204" pitchFamily="34" charset="0"/>
              </a:rPr>
              <a:t>MINT</a:t>
            </a:r>
            <a:endParaRPr lang="de-DE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2020888"/>
            <a:ext cx="10515600" cy="4156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b="1" dirty="0">
                <a:cs typeface="Arial" panose="020B0604020202020204" pitchFamily="34" charset="0"/>
              </a:rPr>
              <a:t>Naturwissenschaften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de-DE" dirty="0">
                <a:cs typeface="Arial" panose="020B0604020202020204" pitchFamily="34" charset="0"/>
              </a:rPr>
              <a:t>alle </a:t>
            </a:r>
            <a:r>
              <a:rPr lang="de-DE" dirty="0" err="1">
                <a:cs typeface="Arial" panose="020B0604020202020204" pitchFamily="34" charset="0"/>
              </a:rPr>
              <a:t>NaWi</a:t>
            </a:r>
            <a:r>
              <a:rPr lang="de-DE" dirty="0">
                <a:cs typeface="Arial" panose="020B0604020202020204" pitchFamily="34" charset="0"/>
              </a:rPr>
              <a:t> als Leistungskurse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de-DE" dirty="0">
                <a:cs typeface="Arial" panose="020B0604020202020204" pitchFamily="34" charset="0"/>
              </a:rPr>
              <a:t>Teilnahme an  „Jugend forscht“ </a:t>
            </a:r>
          </a:p>
          <a:p>
            <a:pPr marL="0" indent="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dirty="0">
                <a:cs typeface="Arial" panose="020B0604020202020204" pitchFamily="34" charset="0"/>
              </a:rPr>
              <a:t>   oder VDI-Schülerforen (Preise)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dirty="0"/>
              <a:t>   </a:t>
            </a:r>
          </a:p>
        </p:txBody>
      </p:sp>
      <p:pic>
        <p:nvPicPr>
          <p:cNvPr id="20484" name="Inhaltsplatzhalter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1" t="13251" r="16283" b="18500"/>
          <a:stretch>
            <a:fillRect/>
          </a:stretch>
        </p:blipFill>
        <p:spPr bwMode="auto">
          <a:xfrm>
            <a:off x="9625013" y="644525"/>
            <a:ext cx="1800225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Grafik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462338"/>
            <a:ext cx="2652712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Grafik 8" descr="Ein Bild, das Text enthält.&#10;&#10;Automatisch generierte Beschreibu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013" y="554038"/>
            <a:ext cx="1993900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Grafik 10" descr="Ein Bild, das Person, Tisch enthält.&#10;&#10;Automatisch generierte Beschreibu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650" y="4610100"/>
            <a:ext cx="3922713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Grafik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9625"/>
            <a:ext cx="316865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Grafik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25" y="2740025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Grafik 16" descr="Ein Bild, das Text enthält.&#10;&#10;Automatisch generierte Beschreibu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113" y="4740275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Grafik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363" y="5661025"/>
            <a:ext cx="2798762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DE" altLang="de-DE" smtClean="0"/>
          </a:p>
        </p:txBody>
      </p:sp>
      <p:sp>
        <p:nvSpPr>
          <p:cNvPr id="22531" name="Inhaltsplatzhalt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de-DE" altLang="de-DE" smtClean="0"/>
          </a:p>
        </p:txBody>
      </p:sp>
      <p:pic>
        <p:nvPicPr>
          <p:cNvPr id="22532" name="Picture 2" descr="Unterstufenorchester 2017"/>
          <p:cNvPicPr>
            <a:picLocks noChangeAspect="1" noChangeArrowheads="1"/>
          </p:cNvPicPr>
          <p:nvPr/>
        </p:nvPicPr>
        <p:blipFill>
          <a:blip r:embed="rId2">
            <a:lum bright="16000" contrast="-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98463"/>
            <a:ext cx="11064875" cy="622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itel 1"/>
          <p:cNvSpPr txBox="1">
            <a:spLocks noChangeArrowheads="1"/>
          </p:cNvSpPr>
          <p:nvPr/>
        </p:nvSpPr>
        <p:spPr bwMode="auto"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5400" b="1" dirty="0" smtClean="0">
                <a:latin typeface="Calibri Light" panose="020F0302020204030204" pitchFamily="34" charset="0"/>
              </a:rPr>
              <a:t>Schule mit Schwerpunkt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5400" b="1" dirty="0" smtClean="0">
                <a:latin typeface="Calibri Light" panose="020F0302020204030204" pitchFamily="34" charset="0"/>
              </a:rPr>
              <a:t>Musik</a:t>
            </a:r>
            <a:r>
              <a:rPr lang="de-DE" altLang="de-DE" sz="5400" b="1" dirty="0">
                <a:latin typeface="Calibri Light" panose="020F0302020204030204" pitchFamily="34" charset="0"/>
              </a:rPr>
              <a:t/>
            </a:r>
            <a:br>
              <a:rPr lang="de-DE" altLang="de-DE" sz="5400" b="1" dirty="0">
                <a:latin typeface="Calibri Light" panose="020F0302020204030204" pitchFamily="34" charset="0"/>
              </a:rPr>
            </a:br>
            <a:endParaRPr lang="de-DE" altLang="de-DE" sz="5400" b="1" dirty="0">
              <a:latin typeface="Calibri Light" panose="020F0302020204030204" pitchFamily="34" charset="0"/>
            </a:endParaRPr>
          </a:p>
        </p:txBody>
      </p:sp>
      <p:pic>
        <p:nvPicPr>
          <p:cNvPr id="22534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913" y="698500"/>
            <a:ext cx="1654175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 descr="MTS Website Logo Schwerkpunkt Musi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5619750"/>
            <a:ext cx="134302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b="1" dirty="0">
                <a:latin typeface="+mn-lt"/>
                <a:cs typeface="Arial" panose="020B0604020202020204" pitchFamily="34" charset="0"/>
              </a:rPr>
              <a:t>Musical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dirty="0"/>
          </a:p>
        </p:txBody>
      </p:sp>
      <p:pic>
        <p:nvPicPr>
          <p:cNvPr id="23556" name="Inhaltsplatzhalter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1" t="13251" r="16283" b="18500"/>
          <a:stretch>
            <a:fillRect/>
          </a:stretch>
        </p:blipFill>
        <p:spPr bwMode="auto">
          <a:xfrm>
            <a:off x="9625013" y="644525"/>
            <a:ext cx="1800225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744" y="631735"/>
            <a:ext cx="4104456" cy="569952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b="1" dirty="0">
                <a:latin typeface="+mn-lt"/>
                <a:cs typeface="Arial" panose="020B0604020202020204" pitchFamily="34" charset="0"/>
              </a:rPr>
              <a:t>Profil Erasmus+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altLang="de-DE" sz="40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Erasmus+</a:t>
            </a:r>
            <a:r>
              <a:rPr lang="de-DE" altLang="de-DE" dirty="0">
                <a:cs typeface="Arial" panose="020B0604020202020204" pitchFamily="34" charset="0"/>
              </a:rPr>
              <a:t>  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altLang="de-DE" dirty="0">
                <a:cs typeface="Arial" panose="020B0604020202020204" pitchFamily="34" charset="0"/>
              </a:rPr>
              <a:t>Kontakte zu Schulen in </a:t>
            </a:r>
            <a:r>
              <a:rPr lang="de-DE" altLang="de-DE" dirty="0" smtClean="0">
                <a:cs typeface="Arial" panose="020B0604020202020204" pitchFamily="34" charset="0"/>
              </a:rPr>
              <a:t>anderen EU-Staaten</a:t>
            </a:r>
            <a:endParaRPr lang="de-DE" altLang="de-DE" dirty="0"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dirty="0"/>
          </a:p>
        </p:txBody>
      </p:sp>
      <p:pic>
        <p:nvPicPr>
          <p:cNvPr id="24580" name="Grafik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88" y="38608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Inhaltsplatzhalter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1" t="13251" r="16283" b="18500"/>
          <a:stretch>
            <a:fillRect/>
          </a:stretch>
        </p:blipFill>
        <p:spPr bwMode="auto">
          <a:xfrm>
            <a:off x="9625013" y="644525"/>
            <a:ext cx="1800225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Grafik 4" descr="Ein Bild, das Text, Person enthält.&#10;&#10;Automatisch generierte Beschreibu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675" y="3860800"/>
            <a:ext cx="3089275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Grafik 6" descr="Ein Bild, das Person, Gruppe, Personen, Menge enthält.&#10;&#10;Automatisch generierte Beschreibu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3913188"/>
            <a:ext cx="2136775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b="1" dirty="0" smtClean="0"/>
              <a:t>Sprachzertifikate</a:t>
            </a:r>
          </a:p>
        </p:txBody>
      </p:sp>
      <p:sp>
        <p:nvSpPr>
          <p:cNvPr id="25603" name="Textplatzhalter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altLang="de-DE" smtClean="0"/>
              <a:t>Englisch und Französisch</a:t>
            </a:r>
          </a:p>
        </p:txBody>
      </p:sp>
      <p:sp>
        <p:nvSpPr>
          <p:cNvPr id="25604" name="Textplatzhalter 4"/>
          <p:cNvSpPr>
            <a:spLocks noGrp="1" noChangeArrowheads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de-DE" altLang="de-DE" smtClean="0"/>
              <a:t>Spanisch und das Latinum</a:t>
            </a:r>
          </a:p>
        </p:txBody>
      </p:sp>
      <p:pic>
        <p:nvPicPr>
          <p:cNvPr id="25605" name="Picture 2" descr="\\S30050004MTK\brabaender$\userhome\Eigene Dateien\Eigene Bilder\Bilder Jahrbuch 1718\imagesGA2EJOW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6763" y="2565400"/>
            <a:ext cx="3092450" cy="1943100"/>
          </a:xfrm>
          <a:noFill/>
        </p:spPr>
      </p:pic>
      <p:pic>
        <p:nvPicPr>
          <p:cNvPr id="25606" name="Picture 3" descr="\\S30050004MTK\brabaender$\userhome\Eigene Dateien\Eigene Bilder\Bilder Jahrbuch 1718\defl-scolaire-diplom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4508500"/>
            <a:ext cx="327025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5" descr="\\S30050004MTK\brabaender$\userhome\Eigene Dateien\Eigene Bilder\Bilder Jahrbuch 1718\images7M2B8BE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7188" y="4518025"/>
            <a:ext cx="208915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6" descr="\\S30050004MTK\brabaender$\userhome\Eigene Dateien\Eigene Bilder\Bilder Jahrbuch 1718\imagesD1ZI1TX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3" y="4518025"/>
            <a:ext cx="1944687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9" name="Inhaltsplatzhalter 3"/>
          <p:cNvSpPr>
            <a:spLocks noGrp="1" noChangeArrowheads="1"/>
          </p:cNvSpPr>
          <p:nvPr>
            <p:ph sz="quarter" idx="4"/>
          </p:nvPr>
        </p:nvSpPr>
        <p:spPr>
          <a:xfrm>
            <a:off x="6096000" y="2505075"/>
            <a:ext cx="5546725" cy="3987800"/>
          </a:xfrm>
        </p:spPr>
        <p:txBody>
          <a:bodyPr/>
          <a:lstStyle/>
          <a:p>
            <a:pPr eaLnBrk="1" hangingPunct="1"/>
            <a:endParaRPr lang="de-DE" altLang="de-DE" smtClean="0"/>
          </a:p>
        </p:txBody>
      </p:sp>
      <p:pic>
        <p:nvPicPr>
          <p:cNvPr id="25610" name="Picture 2" descr="Bildergebnis für dele 20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603500"/>
            <a:ext cx="4340225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Inhaltsplatzhalter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1" t="13251" r="16283" b="18500"/>
          <a:stretch>
            <a:fillRect/>
          </a:stretch>
        </p:blipFill>
        <p:spPr bwMode="auto">
          <a:xfrm>
            <a:off x="9875838" y="401638"/>
            <a:ext cx="1800225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b="1" dirty="0" smtClean="0"/>
              <a:t> </a:t>
            </a:r>
            <a:r>
              <a:rPr lang="de-DE" altLang="de-DE" sz="3600" b="1" dirty="0" smtClean="0"/>
              <a:t>Partnerschule Goethe-Universität</a:t>
            </a:r>
          </a:p>
        </p:txBody>
      </p:sp>
      <p:sp>
        <p:nvSpPr>
          <p:cNvPr id="26627" name="Inhaltsplatzhalt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de-DE" altLang="de-DE" smtClean="0"/>
          </a:p>
        </p:txBody>
      </p:sp>
      <p:pic>
        <p:nvPicPr>
          <p:cNvPr id="26628" name="Inhaltsplatzhalter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1" t="13251" r="16283" b="18500"/>
          <a:stretch>
            <a:fillRect/>
          </a:stretch>
        </p:blipFill>
        <p:spPr bwMode="auto">
          <a:xfrm>
            <a:off x="8328248" y="1827616"/>
            <a:ext cx="18732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3" descr="\\S30050004MTK\brabaender$\userhome\Eigene Dateien\Eigene Bilder\Bilder Jahrbuch 1718\kooperation mts un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1516856"/>
            <a:ext cx="4691062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Förderung und Hilfe</a:t>
            </a:r>
          </a:p>
        </p:txBody>
      </p:sp>
      <p:pic>
        <p:nvPicPr>
          <p:cNvPr id="4" name="Inhaltsplatzhalter 8">
            <a:extLst>
              <a:ext uri="{FF2B5EF4-FFF2-40B4-BE49-F238E27FC236}">
                <a16:creationId xmlns:a16="http://schemas.microsoft.com/office/drawing/2014/main" id="{5A84B005-FE7E-4141-8DD7-A64E7098527B}"/>
              </a:ext>
            </a:extLst>
          </p:cNvPr>
          <p:cNvPicPr/>
          <p:nvPr/>
        </p:nvPicPr>
        <p:blipFill rotWithShape="1">
          <a:blip r:embed="rId2"/>
          <a:srcRect l="14962" t="13251" r="16283" b="18500"/>
          <a:stretch/>
        </p:blipFill>
        <p:spPr>
          <a:xfrm>
            <a:off x="9624392" y="645156"/>
            <a:ext cx="1800200" cy="1337593"/>
          </a:xfrm>
          <a:prstGeom prst="rect">
            <a:avLst/>
          </a:prstGeom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1424" y="1534465"/>
            <a:ext cx="3312368" cy="479640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832" y="1534465"/>
            <a:ext cx="3039305" cy="479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80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 noChangeArrowheads="1"/>
          </p:cNvSpPr>
          <p:nvPr>
            <p:ph type="ctrTitle"/>
          </p:nvPr>
        </p:nvSpPr>
        <p:spPr>
          <a:xfrm>
            <a:off x="623888" y="1019175"/>
            <a:ext cx="10040937" cy="1082675"/>
          </a:xfrm>
        </p:spPr>
        <p:txBody>
          <a:bodyPr/>
          <a:lstStyle/>
          <a:p>
            <a:pPr algn="l" eaLnBrk="1" hangingPunct="1"/>
            <a:r>
              <a:rPr lang="de-DE" altLang="de-DE" dirty="0" smtClean="0"/>
              <a:t>MTS in Zahlen </a:t>
            </a:r>
            <a:br>
              <a:rPr lang="de-DE" altLang="de-DE" dirty="0" smtClean="0"/>
            </a:br>
            <a:r>
              <a:rPr lang="de-DE" altLang="de-DE" sz="2400" dirty="0" smtClean="0"/>
              <a:t>Schuljahr 2024/2025</a:t>
            </a:r>
            <a:endParaRPr lang="de-DE" altLang="de-DE" dirty="0" smtClean="0"/>
          </a:p>
        </p:txBody>
      </p:sp>
      <p:sp>
        <p:nvSpPr>
          <p:cNvPr id="14339" name="Untertitel 2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284538"/>
            <a:ext cx="9144000" cy="2520950"/>
          </a:xfrm>
        </p:spPr>
        <p:txBody>
          <a:bodyPr/>
          <a:lstStyle/>
          <a:p>
            <a:pPr algn="l" eaLnBrk="1" hangingPunct="1">
              <a:buFont typeface="Wingdings" panose="05000000000000000000" pitchFamily="2" charset="2"/>
              <a:buChar char="v"/>
            </a:pPr>
            <a:r>
              <a:rPr lang="de-DE" altLang="de-DE" sz="3200" dirty="0" smtClean="0">
                <a:cs typeface="Arial" panose="020B0604020202020204" pitchFamily="34" charset="0"/>
              </a:rPr>
              <a:t> 1.662 Schüler/innen (insgesamt)</a:t>
            </a:r>
          </a:p>
          <a:p>
            <a:pPr algn="l" eaLnBrk="1" hangingPunct="1">
              <a:buFont typeface="Wingdings" panose="05000000000000000000" pitchFamily="2" charset="2"/>
              <a:buChar char="v"/>
            </a:pPr>
            <a:r>
              <a:rPr lang="de-DE" altLang="de-DE" sz="3200" dirty="0">
                <a:cs typeface="Arial" panose="020B0604020202020204" pitchFamily="34" charset="0"/>
              </a:rPr>
              <a:t> </a:t>
            </a:r>
            <a:r>
              <a:rPr lang="de-DE" altLang="de-DE" sz="3200" dirty="0" smtClean="0">
                <a:cs typeface="Arial" panose="020B0604020202020204" pitchFamily="34" charset="0"/>
              </a:rPr>
              <a:t>622 Oberstufenschüler/innen</a:t>
            </a:r>
          </a:p>
          <a:p>
            <a:pPr algn="l" eaLnBrk="1" hangingPunct="1">
              <a:buFont typeface="Wingdings" panose="05000000000000000000" pitchFamily="2" charset="2"/>
              <a:buChar char="v"/>
            </a:pPr>
            <a:r>
              <a:rPr lang="de-DE" altLang="de-DE" sz="3200" dirty="0">
                <a:cs typeface="Arial" panose="020B0604020202020204" pitchFamily="34" charset="0"/>
              </a:rPr>
              <a:t> </a:t>
            </a:r>
            <a:r>
              <a:rPr lang="de-DE" altLang="de-DE" sz="3200" dirty="0" smtClean="0">
                <a:cs typeface="Arial" panose="020B0604020202020204" pitchFamily="34" charset="0"/>
              </a:rPr>
              <a:t>239 Schüler/innen der Einführungsphase</a:t>
            </a:r>
          </a:p>
          <a:p>
            <a:pPr algn="l" eaLnBrk="1" hangingPunct="1"/>
            <a:r>
              <a:rPr lang="de-DE" altLang="de-DE" dirty="0" smtClean="0"/>
              <a:t> </a:t>
            </a:r>
          </a:p>
        </p:txBody>
      </p:sp>
      <p:pic>
        <p:nvPicPr>
          <p:cNvPr id="14340" name="Inhaltsplatzhalter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1" t="13251" r="16283" b="18500"/>
          <a:stretch>
            <a:fillRect/>
          </a:stretch>
        </p:blipFill>
        <p:spPr bwMode="auto">
          <a:xfrm>
            <a:off x="9336360" y="891380"/>
            <a:ext cx="1800225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b="1" dirty="0" smtClean="0">
                <a:cs typeface="Arial" panose="020B0604020202020204" pitchFamily="34" charset="0"/>
              </a:rPr>
              <a:t>Stufenfahrt in der E-Phase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pic>
        <p:nvPicPr>
          <p:cNvPr id="4" name="Inhaltsplatzhalter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1" t="13251" r="16283" b="18500"/>
          <a:stretch>
            <a:fillRect/>
          </a:stretch>
        </p:blipFill>
        <p:spPr bwMode="auto">
          <a:xfrm>
            <a:off x="9624392" y="352425"/>
            <a:ext cx="1800225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nhaltsplatzhalter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1" t="13251" r="16283" b="18500"/>
          <a:stretch>
            <a:fillRect/>
          </a:stretch>
        </p:blipFill>
        <p:spPr bwMode="auto">
          <a:xfrm>
            <a:off x="9768408" y="358774"/>
            <a:ext cx="1800225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448" y="1825626"/>
            <a:ext cx="6375663" cy="447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26229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altLang="de-DE" b="1" dirty="0">
                <a:latin typeface="+mn-lt"/>
                <a:cs typeface="Arial" panose="020B0604020202020204" pitchFamily="34" charset="0"/>
              </a:rPr>
              <a:t>W</a:t>
            </a:r>
            <a:r>
              <a:rPr lang="de-DE" altLang="de-DE" b="1" dirty="0" smtClean="0">
                <a:latin typeface="+mn-lt"/>
                <a:cs typeface="Arial" panose="020B0604020202020204" pitchFamily="34" charset="0"/>
              </a:rPr>
              <a:t>eitere Profilmerkmale</a:t>
            </a:r>
            <a:endParaRPr lang="de-DE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altLang="de-DE" dirty="0" smtClean="0">
                <a:cs typeface="Arial" panose="020B0604020202020204" pitchFamily="34" charset="0"/>
              </a:rPr>
              <a:t>Methodentraining in der E-Phase</a:t>
            </a:r>
            <a:endParaRPr lang="de-DE" altLang="de-DE" dirty="0"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altLang="de-DE" sz="2600" dirty="0">
                <a:cs typeface="Arial" panose="020B0604020202020204" pitchFamily="34" charset="0"/>
              </a:rPr>
              <a:t>	(Lernpsychologie, Präsentationen, Bibliothek,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altLang="de-DE" sz="2600" dirty="0">
                <a:cs typeface="Arial" panose="020B0604020202020204" pitchFamily="34" charset="0"/>
              </a:rPr>
              <a:t>	Statistik und Diagramme, Protokolle, Mitschriften, Mindmaps</a:t>
            </a:r>
            <a:r>
              <a:rPr lang="de-DE" altLang="de-DE" sz="2600" dirty="0" smtClean="0">
                <a:cs typeface="Arial" panose="020B0604020202020204" pitchFamily="34" charset="0"/>
              </a:rPr>
              <a:t>,..)</a:t>
            </a:r>
            <a:endParaRPr lang="de-DE" altLang="de-DE" dirty="0"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e-DE" altLang="de-DE" dirty="0">
                <a:cs typeface="Arial" panose="020B0604020202020204" pitchFamily="34" charset="0"/>
              </a:rPr>
              <a:t>Förderkurse und Lerncafés (in Mathe, Englisch, Französisch und Latein</a:t>
            </a:r>
            <a:r>
              <a:rPr lang="de-DE" altLang="de-DE" dirty="0" smtClean="0">
                <a:cs typeface="Arial" panose="020B0604020202020204" pitchFamily="34" charset="0"/>
              </a:rPr>
              <a:t>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e-DE" altLang="de-DE" dirty="0" smtClean="0">
                <a:cs typeface="Arial" panose="020B0604020202020204" pitchFamily="34" charset="0"/>
              </a:rPr>
              <a:t>2wöchiges Berufspraktikum (Q1)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e-DE" altLang="de-DE" dirty="0" smtClean="0">
                <a:cs typeface="Arial" panose="020B0604020202020204" pitchFamily="34" charset="0"/>
              </a:rPr>
              <a:t>Studienfahrt (Q3)</a:t>
            </a:r>
            <a:endParaRPr lang="de-DE" altLang="de-DE" dirty="0"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de-DE" altLang="de-DE" dirty="0"/>
          </a:p>
          <a:p>
            <a:pPr eaLnBrk="1" fontAlgn="auto" hangingPunct="1"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28676" name="Inhaltsplatzhalter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1" t="13251" r="16283" b="18500"/>
          <a:stretch>
            <a:fillRect/>
          </a:stretch>
        </p:blipFill>
        <p:spPr bwMode="auto">
          <a:xfrm>
            <a:off x="9768408" y="358774"/>
            <a:ext cx="1800225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88546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/>
          <p:cNvSpPr>
            <a:spLocks noGrp="1" noChangeArrowheads="1"/>
          </p:cNvSpPr>
          <p:nvPr>
            <p:ph type="title"/>
          </p:nvPr>
        </p:nvSpPr>
        <p:spPr>
          <a:xfrm>
            <a:off x="838200" y="492125"/>
            <a:ext cx="10515600" cy="1325563"/>
          </a:xfrm>
        </p:spPr>
        <p:txBody>
          <a:bodyPr/>
          <a:lstStyle/>
          <a:p>
            <a:pPr eaLnBrk="1" hangingPunct="1"/>
            <a:r>
              <a:rPr lang="de-DE" altLang="de-DE" b="1" dirty="0" smtClean="0"/>
              <a:t>MTS im Abitur 2023</a:t>
            </a:r>
          </a:p>
        </p:txBody>
      </p:sp>
      <p:sp>
        <p:nvSpPr>
          <p:cNvPr id="29699" name="Inhaltsplatzhalt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de-DE" altLang="de-DE" sz="3600" dirty="0" smtClean="0"/>
              <a:t>Abiturient*innen mit einer </a:t>
            </a:r>
            <a:r>
              <a:rPr lang="de-DE" altLang="de-DE" sz="3600" dirty="0" smtClean="0">
                <a:solidFill>
                  <a:srgbClr val="FF0000"/>
                </a:solidFill>
              </a:rPr>
              <a:t>1 </a:t>
            </a:r>
            <a:r>
              <a:rPr lang="de-DE" altLang="de-DE" sz="3600" dirty="0" smtClean="0"/>
              <a:t>vor dem Komma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de-DE" altLang="de-DE" sz="3600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de-DE" altLang="de-DE" sz="3600" dirty="0" smtClean="0"/>
              <a:t>55 von 129 </a:t>
            </a:r>
            <a:r>
              <a:rPr lang="de-DE" altLang="de-DE" sz="3600" dirty="0" err="1" smtClean="0"/>
              <a:t>SuS</a:t>
            </a:r>
            <a:r>
              <a:rPr lang="de-DE" altLang="de-DE" sz="3600" dirty="0" smtClean="0"/>
              <a:t> = </a:t>
            </a:r>
            <a:r>
              <a:rPr lang="de-DE" altLang="de-DE" sz="3600" b="1" dirty="0" smtClean="0">
                <a:solidFill>
                  <a:srgbClr val="FF0000"/>
                </a:solidFill>
              </a:rPr>
              <a:t>42,6%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de-DE" altLang="de-DE" sz="3600" b="1" dirty="0" smtClean="0">
              <a:solidFill>
                <a:srgbClr val="FF0000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de-DE" altLang="de-DE" sz="3600" dirty="0" smtClean="0"/>
              <a:t>Durchschnitt aller Abiturient*innen: 2,11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de-DE" altLang="de-DE" sz="3600" dirty="0" smtClean="0"/>
              <a:t>(Hessen: 2,25)</a:t>
            </a:r>
          </a:p>
        </p:txBody>
      </p:sp>
      <p:pic>
        <p:nvPicPr>
          <p:cNvPr id="29700" name="Inhaltsplatzhalter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1" t="13251" r="16283" b="18500"/>
          <a:stretch>
            <a:fillRect/>
          </a:stretch>
        </p:blipFill>
        <p:spPr bwMode="auto">
          <a:xfrm>
            <a:off x="9912424" y="501400"/>
            <a:ext cx="1800225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E38585-98C4-4429-8FD2-68E697790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9659"/>
          </a:xfrm>
        </p:spPr>
        <p:txBody>
          <a:bodyPr/>
          <a:lstStyle/>
          <a:p>
            <a:pPr algn="ctr"/>
            <a:r>
              <a:rPr lang="de-DE" b="1" u="sng" dirty="0"/>
              <a:t>Termine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5B6492-56A5-4AAF-AF68-8CE7B2AB7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8760"/>
            <a:ext cx="10515600" cy="4908203"/>
          </a:xfrm>
        </p:spPr>
        <p:txBody>
          <a:bodyPr>
            <a:noAutofit/>
          </a:bodyPr>
          <a:lstStyle/>
          <a:p>
            <a:pPr algn="ctr">
              <a:buNone/>
              <a:defRPr/>
            </a:pPr>
            <a:r>
              <a:rPr lang="de-DE" altLang="de-DE" b="1" dirty="0">
                <a:solidFill>
                  <a:schemeClr val="accent4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	</a:t>
            </a:r>
            <a:endParaRPr lang="de-DE" altLang="de-DE" b="1" dirty="0">
              <a:cs typeface="Arial" panose="020B0604020202020204" pitchFamily="34" charset="0"/>
            </a:endParaRPr>
          </a:p>
          <a:p>
            <a:pPr algn="ctr">
              <a:buNone/>
              <a:defRPr/>
            </a:pPr>
            <a:r>
              <a:rPr lang="de-DE" altLang="de-DE" b="1" dirty="0">
                <a:cs typeface="Arial" panose="020B0604020202020204" pitchFamily="34" charset="0"/>
              </a:rPr>
              <a:t>	</a:t>
            </a:r>
            <a:r>
              <a:rPr lang="de-DE" altLang="de-DE" sz="3600" b="1" dirty="0">
                <a:cs typeface="Arial" panose="020B0604020202020204" pitchFamily="34" charset="0"/>
              </a:rPr>
              <a:t>Informationsabend an der MTS für Eltern der MTS / </a:t>
            </a:r>
          </a:p>
          <a:p>
            <a:pPr algn="ctr">
              <a:buNone/>
              <a:defRPr/>
            </a:pPr>
            <a:r>
              <a:rPr lang="de-DE" altLang="de-DE" sz="3600" b="1" dirty="0">
                <a:cs typeface="Arial" panose="020B0604020202020204" pitchFamily="34" charset="0"/>
              </a:rPr>
              <a:t>Eltern und Schüler*innen anderer Schulen für die kommende E-Phase</a:t>
            </a:r>
          </a:p>
          <a:p>
            <a:pPr algn="ctr">
              <a:buNone/>
              <a:defRPr/>
            </a:pPr>
            <a:endParaRPr lang="de-DE" altLang="de-DE" sz="36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ctr">
              <a:buNone/>
              <a:defRPr/>
            </a:pPr>
            <a:r>
              <a:rPr lang="de-DE" altLang="de-DE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Mittwoch, 27. 11. 2024 </a:t>
            </a:r>
            <a:r>
              <a:rPr lang="de-DE" altLang="de-DE" sz="3600" b="1" dirty="0">
                <a:solidFill>
                  <a:schemeClr val="accent4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um </a:t>
            </a:r>
            <a:r>
              <a:rPr lang="de-DE" altLang="de-DE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19.30 Uhr</a:t>
            </a:r>
          </a:p>
          <a:p>
            <a:pPr algn="ctr">
              <a:buNone/>
              <a:defRPr/>
            </a:pPr>
            <a:r>
              <a:rPr lang="de-DE" altLang="de-DE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Anmeldung: stud-ltg@main-taunus.hofheim.schulverwaltung.hessen.de</a:t>
            </a:r>
            <a:endParaRPr lang="de-DE" altLang="de-DE" sz="2400" b="1" dirty="0">
              <a:solidFill>
                <a:schemeClr val="accent4">
                  <a:lumMod val="60000"/>
                  <a:lumOff val="40000"/>
                </a:schemeClr>
              </a:solidFill>
              <a:cs typeface="Arial" panose="020B0604020202020204" pitchFamily="34" charset="0"/>
            </a:endParaRPr>
          </a:p>
          <a:p>
            <a:pPr algn="ctr">
              <a:buNone/>
              <a:defRPr/>
            </a:pPr>
            <a:endParaRPr lang="de-DE" altLang="de-DE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ctr">
              <a:buNone/>
              <a:defRPr/>
            </a:pPr>
            <a:endParaRPr lang="de-DE" altLang="de-DE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ctr">
              <a:buNone/>
              <a:defRPr/>
            </a:pPr>
            <a:endParaRPr lang="de-DE" altLang="de-DE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endParaRPr lang="de-DE" dirty="0"/>
          </a:p>
        </p:txBody>
      </p:sp>
      <p:pic>
        <p:nvPicPr>
          <p:cNvPr id="5" name="Inhaltsplatzhalter 8">
            <a:extLst>
              <a:ext uri="{FF2B5EF4-FFF2-40B4-BE49-F238E27FC236}">
                <a16:creationId xmlns:a16="http://schemas.microsoft.com/office/drawing/2014/main" id="{30514D32-0DB5-49F4-82D2-C7C454E031EE}"/>
              </a:ext>
            </a:extLst>
          </p:cNvPr>
          <p:cNvPicPr/>
          <p:nvPr/>
        </p:nvPicPr>
        <p:blipFill rotWithShape="1">
          <a:blip r:embed="rId2"/>
          <a:srcRect l="14962" t="13251" r="16283" b="18500"/>
          <a:stretch/>
        </p:blipFill>
        <p:spPr>
          <a:xfrm>
            <a:off x="9840416" y="256157"/>
            <a:ext cx="1800200" cy="133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20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E38585-98C4-4429-8FD2-68E697790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9659"/>
          </a:xfrm>
        </p:spPr>
        <p:txBody>
          <a:bodyPr/>
          <a:lstStyle/>
          <a:p>
            <a:pPr algn="ctr"/>
            <a:r>
              <a:rPr lang="de-DE" b="1" u="sng" dirty="0"/>
              <a:t>Termine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5B6492-56A5-4AAF-AF68-8CE7B2AB7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8760"/>
            <a:ext cx="10515600" cy="4908203"/>
          </a:xfrm>
        </p:spPr>
        <p:txBody>
          <a:bodyPr>
            <a:noAutofit/>
          </a:bodyPr>
          <a:lstStyle/>
          <a:p>
            <a:pPr algn="ctr">
              <a:buNone/>
              <a:defRPr/>
            </a:pPr>
            <a:r>
              <a:rPr lang="de-DE" altLang="de-DE" b="1" dirty="0">
                <a:solidFill>
                  <a:schemeClr val="accent4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	</a:t>
            </a:r>
            <a:endParaRPr lang="de-DE" altLang="de-DE" b="1" dirty="0">
              <a:cs typeface="Arial" panose="020B0604020202020204" pitchFamily="34" charset="0"/>
            </a:endParaRPr>
          </a:p>
          <a:p>
            <a:pPr algn="ctr">
              <a:buNone/>
              <a:defRPr/>
            </a:pPr>
            <a:r>
              <a:rPr lang="de-DE" altLang="de-DE" b="1" dirty="0">
                <a:cs typeface="Arial" panose="020B0604020202020204" pitchFamily="34" charset="0"/>
              </a:rPr>
              <a:t>	</a:t>
            </a:r>
            <a:r>
              <a:rPr lang="de-DE" altLang="de-DE" sz="3600" b="1" dirty="0">
                <a:cs typeface="Arial" panose="020B0604020202020204" pitchFamily="34" charset="0"/>
              </a:rPr>
              <a:t>Informationsabend an der MTS für Eltern </a:t>
            </a:r>
            <a:r>
              <a:rPr lang="de-DE" altLang="de-DE" sz="3600" b="1" dirty="0" smtClean="0">
                <a:cs typeface="Arial" panose="020B0604020202020204" pitchFamily="34" charset="0"/>
              </a:rPr>
              <a:t>und </a:t>
            </a:r>
            <a:r>
              <a:rPr lang="de-DE" altLang="de-DE" sz="3600" b="1" dirty="0">
                <a:cs typeface="Arial" panose="020B0604020202020204" pitchFamily="34" charset="0"/>
              </a:rPr>
              <a:t>Schüler*innen </a:t>
            </a:r>
            <a:r>
              <a:rPr lang="de-DE" altLang="de-DE" sz="3600" b="1" dirty="0" smtClean="0">
                <a:cs typeface="Arial" panose="020B0604020202020204" pitchFamily="34" charset="0"/>
              </a:rPr>
              <a:t>zum </a:t>
            </a:r>
            <a:r>
              <a:rPr lang="de-DE" altLang="de-DE" sz="3600" b="1" dirty="0">
                <a:cs typeface="Arial" panose="020B0604020202020204" pitchFamily="34" charset="0"/>
              </a:rPr>
              <a:t>Thema </a:t>
            </a:r>
            <a:endParaRPr lang="de-DE" altLang="de-DE" sz="3600" b="1" dirty="0" smtClean="0">
              <a:cs typeface="Arial" panose="020B0604020202020204" pitchFamily="34" charset="0"/>
            </a:endParaRPr>
          </a:p>
          <a:p>
            <a:pPr algn="ctr">
              <a:buNone/>
              <a:defRPr/>
            </a:pPr>
            <a:r>
              <a:rPr lang="de-DE" altLang="de-DE" sz="3600" b="1" dirty="0" smtClean="0">
                <a:solidFill>
                  <a:schemeClr val="accent4"/>
                </a:solidFill>
                <a:cs typeface="Arial" panose="020B0604020202020204" pitchFamily="34" charset="0"/>
              </a:rPr>
              <a:t>Auslandsaufenthalt</a:t>
            </a:r>
            <a:endParaRPr lang="de-DE" altLang="de-DE" sz="3600" b="1" dirty="0">
              <a:solidFill>
                <a:schemeClr val="accent4"/>
              </a:solidFill>
              <a:cs typeface="Arial" panose="020B0604020202020204" pitchFamily="34" charset="0"/>
            </a:endParaRPr>
          </a:p>
          <a:p>
            <a:pPr algn="ctr">
              <a:buNone/>
              <a:defRPr/>
            </a:pPr>
            <a:endParaRPr lang="de-DE" altLang="de-DE" sz="36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ctr">
              <a:buNone/>
              <a:defRPr/>
            </a:pPr>
            <a:r>
              <a:rPr lang="de-DE" altLang="de-DE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Montag, 09. 12. 2024 </a:t>
            </a:r>
            <a:r>
              <a:rPr lang="de-DE" altLang="de-DE" sz="3600" b="1" dirty="0">
                <a:solidFill>
                  <a:schemeClr val="accent4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um 19.00 </a:t>
            </a:r>
            <a:r>
              <a:rPr lang="de-DE" altLang="de-DE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Uhr</a:t>
            </a:r>
          </a:p>
          <a:p>
            <a:pPr algn="ctr">
              <a:buNone/>
              <a:defRPr/>
            </a:pPr>
            <a:r>
              <a:rPr lang="de-DE" altLang="de-DE" sz="2400" b="1" dirty="0">
                <a:solidFill>
                  <a:schemeClr val="accent4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Anmeldung: stud-ltg@main-taunus.hofheim.schulverwaltung.hessen.de</a:t>
            </a:r>
          </a:p>
          <a:p>
            <a:pPr algn="ctr">
              <a:buNone/>
              <a:defRPr/>
            </a:pPr>
            <a:endParaRPr lang="de-DE" altLang="de-DE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ctr">
              <a:buNone/>
              <a:defRPr/>
            </a:pPr>
            <a:endParaRPr lang="de-DE" altLang="de-DE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ctr">
              <a:buNone/>
              <a:defRPr/>
            </a:pPr>
            <a:endParaRPr lang="de-DE" altLang="de-DE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endParaRPr lang="de-DE" dirty="0"/>
          </a:p>
        </p:txBody>
      </p:sp>
      <p:pic>
        <p:nvPicPr>
          <p:cNvPr id="5" name="Inhaltsplatzhalter 8">
            <a:extLst>
              <a:ext uri="{FF2B5EF4-FFF2-40B4-BE49-F238E27FC236}">
                <a16:creationId xmlns:a16="http://schemas.microsoft.com/office/drawing/2014/main" id="{30514D32-0DB5-49F4-82D2-C7C454E031EE}"/>
              </a:ext>
            </a:extLst>
          </p:cNvPr>
          <p:cNvPicPr/>
          <p:nvPr/>
        </p:nvPicPr>
        <p:blipFill rotWithShape="1">
          <a:blip r:embed="rId2"/>
          <a:srcRect l="14962" t="13251" r="16283" b="18500"/>
          <a:stretch/>
        </p:blipFill>
        <p:spPr>
          <a:xfrm>
            <a:off x="9840416" y="256157"/>
            <a:ext cx="1800200" cy="133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64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E38585-98C4-4429-8FD2-68E697790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9659"/>
          </a:xfrm>
        </p:spPr>
        <p:txBody>
          <a:bodyPr/>
          <a:lstStyle/>
          <a:p>
            <a:pPr algn="ctr"/>
            <a:r>
              <a:rPr lang="de-DE" b="1" u="sng" dirty="0"/>
              <a:t>Termine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5B6492-56A5-4AAF-AF68-8CE7B2AB7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8760"/>
            <a:ext cx="10515600" cy="4908203"/>
          </a:xfrm>
        </p:spPr>
        <p:txBody>
          <a:bodyPr>
            <a:noAutofit/>
          </a:bodyPr>
          <a:lstStyle/>
          <a:p>
            <a:pPr algn="ctr">
              <a:buNone/>
              <a:defRPr/>
            </a:pPr>
            <a:r>
              <a:rPr lang="de-DE" altLang="de-DE" b="1" dirty="0">
                <a:solidFill>
                  <a:schemeClr val="accent4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	</a:t>
            </a:r>
            <a:endParaRPr lang="de-DE" altLang="de-DE" b="1" dirty="0">
              <a:cs typeface="Arial" panose="020B0604020202020204" pitchFamily="34" charset="0"/>
            </a:endParaRPr>
          </a:p>
          <a:p>
            <a:pPr algn="ctr"/>
            <a:r>
              <a:rPr lang="de-DE" altLang="de-DE" b="1" dirty="0">
                <a:cs typeface="Arial" panose="020B0604020202020204" pitchFamily="34" charset="0"/>
              </a:rPr>
              <a:t>	</a:t>
            </a:r>
          </a:p>
          <a:p>
            <a:pPr marL="0" indent="0" algn="ctr">
              <a:buNone/>
            </a:pPr>
            <a:r>
              <a:rPr lang="de-DE" sz="6000" b="1" dirty="0">
                <a:solidFill>
                  <a:schemeClr val="accent1"/>
                </a:solidFill>
                <a:cs typeface="Arial" panose="020B0604020202020204" pitchFamily="34" charset="0"/>
              </a:rPr>
              <a:t>M</a:t>
            </a:r>
            <a:r>
              <a:rPr lang="de-DE" sz="6000" b="1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T</a:t>
            </a:r>
            <a:r>
              <a:rPr lang="de-DE" sz="6000" b="1" dirty="0">
                <a:solidFill>
                  <a:srgbClr val="FF0000"/>
                </a:solidFill>
                <a:cs typeface="Arial" panose="020B0604020202020204" pitchFamily="34" charset="0"/>
              </a:rPr>
              <a:t>S</a:t>
            </a:r>
            <a:r>
              <a:rPr lang="de-DE" sz="4800" b="1" dirty="0">
                <a:solidFill>
                  <a:srgbClr val="FFC000"/>
                </a:solidFill>
                <a:cs typeface="Arial" panose="020B0604020202020204" pitchFamily="34" charset="0"/>
              </a:rPr>
              <a:t> </a:t>
            </a:r>
            <a:r>
              <a:rPr lang="de-DE" sz="4800" b="1" dirty="0">
                <a:cs typeface="Arial" panose="020B0604020202020204" pitchFamily="34" charset="0"/>
              </a:rPr>
              <a:t>stellt sich vor</a:t>
            </a:r>
          </a:p>
          <a:p>
            <a:pPr algn="ctr"/>
            <a:endParaRPr lang="de-DE" sz="4800" b="1" dirty="0">
              <a:solidFill>
                <a:srgbClr val="FFC00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de-DE" sz="4800" b="1" dirty="0"/>
              <a:t>Tag der offenen Tür Freitag, </a:t>
            </a:r>
          </a:p>
          <a:p>
            <a:pPr marL="0" indent="0" algn="ctr">
              <a:buNone/>
            </a:pPr>
            <a:r>
              <a:rPr lang="de-DE" sz="4800" b="1" dirty="0" smtClean="0"/>
              <a:t>29. November 2024 </a:t>
            </a:r>
            <a:r>
              <a:rPr lang="de-DE" sz="4800" b="1" dirty="0"/>
              <a:t>ab 16h</a:t>
            </a:r>
            <a:endParaRPr lang="de-DE" sz="9600" b="1" dirty="0"/>
          </a:p>
          <a:p>
            <a:pPr algn="ctr">
              <a:buNone/>
              <a:defRPr/>
            </a:pPr>
            <a:endParaRPr lang="de-DE" altLang="de-DE" sz="36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ctr">
              <a:buNone/>
              <a:defRPr/>
            </a:pPr>
            <a:endParaRPr lang="de-DE" altLang="de-DE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ctr">
              <a:buNone/>
              <a:defRPr/>
            </a:pPr>
            <a:endParaRPr lang="de-DE" altLang="de-DE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ctr">
              <a:buNone/>
              <a:defRPr/>
            </a:pPr>
            <a:endParaRPr lang="de-DE" altLang="de-DE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endParaRPr lang="de-DE" dirty="0"/>
          </a:p>
        </p:txBody>
      </p:sp>
      <p:pic>
        <p:nvPicPr>
          <p:cNvPr id="5" name="Inhaltsplatzhalter 8">
            <a:extLst>
              <a:ext uri="{FF2B5EF4-FFF2-40B4-BE49-F238E27FC236}">
                <a16:creationId xmlns:a16="http://schemas.microsoft.com/office/drawing/2014/main" id="{30514D32-0DB5-49F4-82D2-C7C454E031EE}"/>
              </a:ext>
            </a:extLst>
          </p:cNvPr>
          <p:cNvPicPr/>
          <p:nvPr/>
        </p:nvPicPr>
        <p:blipFill rotWithShape="1">
          <a:blip r:embed="rId2"/>
          <a:srcRect l="14962" t="13251" r="16283" b="18500"/>
          <a:stretch/>
        </p:blipFill>
        <p:spPr>
          <a:xfrm>
            <a:off x="9840416" y="256157"/>
            <a:ext cx="1800200" cy="133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58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Homepage</a:t>
            </a:r>
            <a:endParaRPr lang="de-DE" b="1" dirty="0"/>
          </a:p>
        </p:txBody>
      </p:sp>
      <p:pic>
        <p:nvPicPr>
          <p:cNvPr id="5" name="Inhaltsplatzhalter 8">
            <a:extLst>
              <a:ext uri="{FF2B5EF4-FFF2-40B4-BE49-F238E27FC236}">
                <a16:creationId xmlns:a16="http://schemas.microsoft.com/office/drawing/2014/main" id="{456FD421-B6E7-4F92-B1D1-528805F679E1}"/>
              </a:ext>
            </a:extLst>
          </p:cNvPr>
          <p:cNvPicPr/>
          <p:nvPr/>
        </p:nvPicPr>
        <p:blipFill rotWithShape="1">
          <a:blip r:embed="rId2"/>
          <a:srcRect l="14962" t="13251" r="16283" b="18500"/>
          <a:stretch/>
        </p:blipFill>
        <p:spPr>
          <a:xfrm>
            <a:off x="9912424" y="353095"/>
            <a:ext cx="1800200" cy="1337593"/>
          </a:xfrm>
          <a:prstGeom prst="rect">
            <a:avLst/>
          </a:prstGeom>
        </p:spPr>
      </p:pic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Service </a:t>
            </a:r>
            <a:r>
              <a:rPr lang="de-DE" dirty="0" smtClean="0">
                <a:sym typeface="Wingdings" panose="05000000000000000000" pitchFamily="2" charset="2"/>
              </a:rPr>
              <a:t> Downloads  „</a:t>
            </a:r>
            <a:r>
              <a:rPr lang="de-DE" dirty="0" err="1" smtClean="0">
                <a:sym typeface="Wingdings" panose="05000000000000000000" pitchFamily="2" charset="2"/>
              </a:rPr>
              <a:t>Oberstufe_Vorstellung_Externe</a:t>
            </a:r>
            <a:r>
              <a:rPr lang="de-DE" dirty="0" smtClean="0">
                <a:sym typeface="Wingdings" panose="05000000000000000000" pitchFamily="2" charset="2"/>
              </a:rPr>
              <a:t>“</a:t>
            </a:r>
            <a:endParaRPr lang="de-DE" dirty="0"/>
          </a:p>
        </p:txBody>
      </p:sp>
      <p:pic>
        <p:nvPicPr>
          <p:cNvPr id="7" name="Inhaltsplatzhalt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703512" y="1574356"/>
            <a:ext cx="6696764" cy="354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4468769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1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2559050"/>
          </a:xfrm>
        </p:spPr>
        <p:txBody>
          <a:bodyPr/>
          <a:lstStyle/>
          <a:p>
            <a:pPr algn="ctr" eaLnBrk="1" hangingPunct="1"/>
            <a:r>
              <a:rPr lang="de-DE" altLang="de-DE" sz="5400" b="1" smtClean="0"/>
              <a:t>Wir wünschen einen guten Start und Abschluss an der MTS</a:t>
            </a:r>
          </a:p>
        </p:txBody>
      </p:sp>
      <p:pic>
        <p:nvPicPr>
          <p:cNvPr id="34819" name="Inhaltsplatzhalter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1" t="13251" r="16283" b="18500"/>
          <a:stretch>
            <a:fillRect/>
          </a:stretch>
        </p:blipFill>
        <p:spPr>
          <a:xfrm>
            <a:off x="3899693" y="2896110"/>
            <a:ext cx="4392613" cy="2779713"/>
          </a:xfrm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 noChangeArrowheads="1"/>
          </p:cNvSpPr>
          <p:nvPr>
            <p:ph type="title"/>
          </p:nvPr>
        </p:nvSpPr>
        <p:spPr>
          <a:xfrm>
            <a:off x="5562600" y="1127125"/>
            <a:ext cx="21851938" cy="1779588"/>
          </a:xfrm>
        </p:spPr>
        <p:txBody>
          <a:bodyPr/>
          <a:lstStyle/>
          <a:p>
            <a:pPr eaLnBrk="1" hangingPunct="1"/>
            <a:endParaRPr lang="de-DE" altLang="de-DE" dirty="0" smtClean="0"/>
          </a:p>
        </p:txBody>
      </p:sp>
      <p:pic>
        <p:nvPicPr>
          <p:cNvPr id="13315" name="Inhaltsplatzhalter 5" descr="Ein Bild, das Gebäude, Himmel, draußen enthält.&#10;&#10;Automatisch generierte Beschreibung"/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5050" y="1638300"/>
            <a:ext cx="8281988" cy="5103813"/>
          </a:xfrm>
        </p:spPr>
      </p:pic>
      <p:pic>
        <p:nvPicPr>
          <p:cNvPr id="13316" name="Grafik 7" descr="Ein Bild, das Text, draußen, Sportwettkampf, Sport enthält.&#10;&#10;Automatisch generierte Beschreibu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36513"/>
            <a:ext cx="3527425" cy="404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Inhaltsplatzhalter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1" t="13251" r="16283" b="18500"/>
          <a:stretch>
            <a:fillRect/>
          </a:stretch>
        </p:blipFill>
        <p:spPr bwMode="auto">
          <a:xfrm>
            <a:off x="10056813" y="333375"/>
            <a:ext cx="180022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b="1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DE" sz="8000" b="1" dirty="0"/>
              <a:t>Einführungsphase</a:t>
            </a:r>
            <a:endParaRPr lang="de-DE" sz="800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1" t="13251" r="16283" b="18500"/>
          <a:stretch>
            <a:fillRect/>
          </a:stretch>
        </p:blipFill>
        <p:spPr bwMode="auto">
          <a:xfrm>
            <a:off x="9768408" y="609600"/>
            <a:ext cx="180022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862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b="1" dirty="0" smtClean="0">
                <a:cs typeface="Arial" panose="020B0604020202020204" pitchFamily="34" charset="0"/>
              </a:rPr>
              <a:t>34/35 Wochenstunden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Deutsch               	3 </a:t>
            </a:r>
            <a:r>
              <a:rPr lang="de-DE" altLang="de-DE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+ 1</a:t>
            </a: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G                          	2</a:t>
            </a:r>
          </a:p>
          <a:p>
            <a:pPr eaLnBrk="1" hangingPunct="1"/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PoWi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WiWi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        	2/3</a:t>
            </a:r>
            <a:endParaRPr lang="de-DE" altLang="de-DE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Mathematik           	4</a:t>
            </a:r>
          </a:p>
          <a:p>
            <a:pPr eaLnBrk="1" hangingPunct="1"/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2 aus 3: Bio/</a:t>
            </a:r>
            <a:r>
              <a:rPr lang="de-DE" alt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alt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    3 </a:t>
            </a: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Sport                      	2</a:t>
            </a:r>
          </a:p>
          <a:p>
            <a:pPr eaLnBrk="1" hangingPunct="1"/>
            <a:r>
              <a:rPr lang="de-DE" altLang="de-DE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Tutor-Stunde             	1</a:t>
            </a:r>
          </a:p>
          <a:p>
            <a:pPr eaLnBrk="1" hangingPunct="1"/>
            <a:r>
              <a:rPr lang="de-DE" altLang="de-DE" dirty="0" smtClean="0">
                <a:solidFill>
                  <a:srgbClr val="92D050"/>
                </a:solidFill>
              </a:rPr>
              <a:t>Neigungskurse            je 1 in E2</a:t>
            </a:r>
            <a:endParaRPr lang="de-DE" altLang="de-DE" dirty="0">
              <a:solidFill>
                <a:srgbClr val="92D050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E				3 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F/ L /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Spa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		</a:t>
            </a: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de-DE" altLang="de-DE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Kunst / Musik / DS 	2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Religion (ev./kath.) 	</a:t>
            </a:r>
          </a:p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  oder Ethik   		2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de-DE" altLang="de-DE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Info, </a:t>
            </a:r>
            <a:r>
              <a:rPr lang="de-DE" altLang="de-DE" dirty="0" err="1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</a:t>
            </a:r>
            <a:r>
              <a:rPr lang="de-DE" altLang="de-DE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altLang="de-DE" dirty="0" err="1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Sp.Theorie</a:t>
            </a:r>
            <a:r>
              <a:rPr lang="de-DE" altLang="de-DE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</a:p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de-DE" altLang="de-DE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Interkult. Komm.	 2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de-DE" altLang="de-DE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FS / 3. </a:t>
            </a:r>
            <a:r>
              <a:rPr lang="de-DE" altLang="de-DE" dirty="0" err="1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NaWi</a:t>
            </a:r>
            <a:r>
              <a:rPr lang="de-DE" altLang="de-DE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3</a:t>
            </a:r>
            <a:endParaRPr lang="de-DE" altLang="de-DE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18672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75" y="571500"/>
            <a:ext cx="50482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951418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F1E498-730C-4E5A-A3BA-B3FB5D57B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latin typeface="+mn-lt"/>
                <a:cs typeface="Arial" panose="020B0604020202020204" pitchFamily="34" charset="0"/>
              </a:rPr>
              <a:t>Kurssystem</a:t>
            </a:r>
            <a:endParaRPr lang="de-DE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5B25A0-A456-4749-8C6D-C2CB3FB56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4563"/>
            <a:ext cx="10515600" cy="4002399"/>
          </a:xfrm>
        </p:spPr>
        <p:txBody>
          <a:bodyPr>
            <a:normAutofit/>
          </a:bodyPr>
          <a:lstStyle/>
          <a:p>
            <a:pPr>
              <a:buNone/>
            </a:pPr>
            <a:endParaRPr lang="de-DE" altLang="de-DE" sz="32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de-DE" alt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de-DE" alt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E1: Einführung in </a:t>
            </a:r>
            <a:r>
              <a:rPr lang="de-DE" altLang="de-DE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zwei</a:t>
            </a:r>
            <a:r>
              <a:rPr lang="de-DE" alt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Neigungskurse (= Vor-LKs)</a:t>
            </a:r>
            <a:endParaRPr lang="de-DE" alt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de-DE" alt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de-DE" alt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nach E1 und E2: Wechsel der Neigungskurse möglich</a:t>
            </a:r>
            <a:endParaRPr lang="de-DE" alt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nhaltsplatzhalter 8">
            <a:extLst>
              <a:ext uri="{FF2B5EF4-FFF2-40B4-BE49-F238E27FC236}">
                <a16:creationId xmlns:a16="http://schemas.microsoft.com/office/drawing/2014/main" id="{CF0A62E1-FE0E-4DEC-B7B6-0A05678284E6}"/>
              </a:ext>
            </a:extLst>
          </p:cNvPr>
          <p:cNvPicPr/>
          <p:nvPr/>
        </p:nvPicPr>
        <p:blipFill rotWithShape="1">
          <a:blip r:embed="rId2"/>
          <a:srcRect l="14962" t="13251" r="16283" b="18500"/>
          <a:stretch/>
        </p:blipFill>
        <p:spPr>
          <a:xfrm>
            <a:off x="9624392" y="645156"/>
            <a:ext cx="1800200" cy="133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24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b="1" dirty="0" smtClean="0"/>
              <a:t>Weitere Neigungskurse - frei</a:t>
            </a:r>
            <a:endParaRPr lang="de-DE" altLang="de-DE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de-DE" altLang="de-DE" sz="2400" i="1" dirty="0">
              <a:solidFill>
                <a:schemeClr val="folHlink"/>
              </a:solidFill>
            </a:endParaRPr>
          </a:p>
          <a:p>
            <a:pPr eaLnBrk="1" hangingPunct="1">
              <a:buNone/>
            </a:pPr>
            <a:r>
              <a:rPr lang="de-DE" altLang="de-DE" dirty="0" smtClean="0"/>
              <a:t>	Deutsch                Geschichte</a:t>
            </a:r>
            <a:r>
              <a:rPr lang="de-DE" altLang="de-DE" dirty="0"/>
              <a:t> </a:t>
            </a:r>
            <a:r>
              <a:rPr lang="de-DE" altLang="de-DE" dirty="0" smtClean="0"/>
              <a:t>               Mathematik	</a:t>
            </a:r>
            <a:r>
              <a:rPr lang="de-DE" altLang="de-DE" b="1" dirty="0">
                <a:solidFill>
                  <a:srgbClr val="33CC33"/>
                </a:solidFill>
              </a:rPr>
              <a:t>Sport</a:t>
            </a:r>
            <a:r>
              <a:rPr lang="de-DE" altLang="de-DE" dirty="0"/>
              <a:t>	</a:t>
            </a:r>
            <a:endParaRPr lang="de-DE" altLang="de-DE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de-DE" altLang="de-DE" dirty="0" smtClean="0"/>
              <a:t>	Englisch</a:t>
            </a:r>
            <a:r>
              <a:rPr lang="de-DE" altLang="de-DE" dirty="0"/>
              <a:t>	</a:t>
            </a:r>
            <a:r>
              <a:rPr lang="de-DE" altLang="de-DE" dirty="0" smtClean="0"/>
              <a:t>	</a:t>
            </a:r>
            <a:r>
              <a:rPr lang="de-DE" altLang="de-DE" dirty="0" err="1" smtClean="0"/>
              <a:t>PoWi</a:t>
            </a:r>
            <a:r>
              <a:rPr lang="de-DE" altLang="de-DE" dirty="0" smtClean="0"/>
              <a:t>                          Biologie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de-DE" altLang="de-DE" dirty="0" smtClean="0"/>
              <a:t>	</a:t>
            </a:r>
            <a:r>
              <a:rPr lang="de-DE" altLang="de-DE" b="1" dirty="0">
                <a:solidFill>
                  <a:srgbClr val="33CC33"/>
                </a:solidFill>
              </a:rPr>
              <a:t>Französisch</a:t>
            </a:r>
            <a:r>
              <a:rPr lang="de-DE" altLang="de-DE" dirty="0" smtClean="0"/>
              <a:t>	</a:t>
            </a:r>
            <a:r>
              <a:rPr lang="de-DE" altLang="de-DE" b="1" dirty="0" smtClean="0">
                <a:solidFill>
                  <a:srgbClr val="33CC33"/>
                </a:solidFill>
              </a:rPr>
              <a:t>Erdkunde                  </a:t>
            </a:r>
            <a:r>
              <a:rPr lang="de-DE" altLang="de-DE" dirty="0" smtClean="0"/>
              <a:t>Chemie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de-DE" altLang="de-DE" dirty="0" smtClean="0"/>
              <a:t>	</a:t>
            </a:r>
            <a:r>
              <a:rPr lang="de-DE" altLang="de-DE" b="1" dirty="0" smtClean="0">
                <a:solidFill>
                  <a:srgbClr val="33CC33"/>
                </a:solidFill>
              </a:rPr>
              <a:t>Latein		</a:t>
            </a:r>
            <a:r>
              <a:rPr lang="de-DE" altLang="de-DE" b="1" dirty="0" err="1" smtClean="0">
                <a:solidFill>
                  <a:srgbClr val="33CC33"/>
                </a:solidFill>
              </a:rPr>
              <a:t>WiWi</a:t>
            </a:r>
            <a:r>
              <a:rPr lang="de-DE" altLang="de-DE" b="1" dirty="0" smtClean="0">
                <a:solidFill>
                  <a:srgbClr val="33CC33"/>
                </a:solidFill>
              </a:rPr>
              <a:t>	</a:t>
            </a:r>
            <a:r>
              <a:rPr lang="de-DE" altLang="de-DE" b="1" dirty="0">
                <a:solidFill>
                  <a:srgbClr val="33CC33"/>
                </a:solidFill>
              </a:rPr>
              <a:t>	</a:t>
            </a:r>
            <a:r>
              <a:rPr lang="de-DE" altLang="de-DE" b="1" dirty="0" smtClean="0">
                <a:solidFill>
                  <a:srgbClr val="33CC33"/>
                </a:solidFill>
              </a:rPr>
              <a:t>	 </a:t>
            </a:r>
            <a:r>
              <a:rPr lang="de-DE" altLang="de-DE" dirty="0"/>
              <a:t>Physik</a:t>
            </a:r>
          </a:p>
          <a:p>
            <a:pPr eaLnBrk="1" hangingPunct="1">
              <a:buNone/>
            </a:pPr>
            <a:r>
              <a:rPr lang="de-DE" altLang="de-DE" b="1" dirty="0">
                <a:solidFill>
                  <a:srgbClr val="33CC33"/>
                </a:solidFill>
              </a:rPr>
              <a:t> </a:t>
            </a:r>
            <a:r>
              <a:rPr lang="de-DE" altLang="de-DE" b="1" dirty="0" smtClean="0">
                <a:solidFill>
                  <a:srgbClr val="33CC33"/>
                </a:solidFill>
              </a:rPr>
              <a:t>  Spanisch</a:t>
            </a:r>
            <a:r>
              <a:rPr lang="de-DE" altLang="de-DE" dirty="0"/>
              <a:t>	</a:t>
            </a:r>
            <a:r>
              <a:rPr lang="de-DE" altLang="de-DE" dirty="0" smtClean="0"/>
              <a:t>			 	 </a:t>
            </a:r>
            <a:r>
              <a:rPr lang="de-DE" altLang="de-DE" b="1" dirty="0" smtClean="0">
                <a:solidFill>
                  <a:srgbClr val="33CC33"/>
                </a:solidFill>
              </a:rPr>
              <a:t>Informatik</a:t>
            </a:r>
            <a:endParaRPr lang="de-DE" altLang="de-DE" b="1" dirty="0">
              <a:solidFill>
                <a:srgbClr val="33CC33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de-DE" altLang="de-DE" dirty="0" smtClean="0"/>
              <a:t>   </a:t>
            </a:r>
            <a:r>
              <a:rPr lang="de-DE" altLang="de-DE" b="1" dirty="0">
                <a:solidFill>
                  <a:srgbClr val="33CC33"/>
                </a:solidFill>
              </a:rPr>
              <a:t>Musik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de-DE" altLang="de-DE" b="1" dirty="0">
                <a:solidFill>
                  <a:srgbClr val="33CC33"/>
                </a:solidFill>
              </a:rPr>
              <a:t>   Kunst                                        </a:t>
            </a:r>
            <a:r>
              <a:rPr lang="de-DE" altLang="de-DE" dirty="0" smtClean="0"/>
              <a:t>		      </a:t>
            </a:r>
            <a:r>
              <a:rPr lang="de-DE" altLang="de-DE" sz="2400" dirty="0">
                <a:solidFill>
                  <a:srgbClr val="33CC33"/>
                </a:solidFill>
              </a:rPr>
              <a:t>   </a:t>
            </a:r>
          </a:p>
          <a:p>
            <a:pPr marL="342900" lvl="1" indent="-342900" eaLnBrk="1" hangingPunct="1">
              <a:buNone/>
            </a:pPr>
            <a:r>
              <a:rPr lang="de-DE" altLang="de-DE" dirty="0">
                <a:solidFill>
                  <a:srgbClr val="33CC33"/>
                </a:solidFill>
              </a:rPr>
              <a:t>			</a:t>
            </a:r>
            <a:r>
              <a:rPr lang="de-DE" altLang="de-DE" dirty="0">
                <a:solidFill>
                  <a:srgbClr val="7030A0"/>
                </a:solidFill>
              </a:rPr>
              <a:t>		</a:t>
            </a:r>
            <a:endParaRPr lang="de-DE" altLang="de-DE" dirty="0" smtClean="0"/>
          </a:p>
        </p:txBody>
      </p:sp>
      <p:pic>
        <p:nvPicPr>
          <p:cNvPr id="5" name="Inhaltsplatzhalter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1" t="13251" r="16283" b="18500"/>
          <a:stretch>
            <a:fillRect/>
          </a:stretch>
        </p:blipFill>
        <p:spPr bwMode="auto">
          <a:xfrm>
            <a:off x="9048328" y="692696"/>
            <a:ext cx="1800225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460365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C939A5-82DC-4472-BB43-04F1C2DE4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94867"/>
            <a:ext cx="9144000" cy="861925"/>
          </a:xfrm>
        </p:spPr>
        <p:txBody>
          <a:bodyPr>
            <a:normAutofit/>
          </a:bodyPr>
          <a:lstStyle/>
          <a:p>
            <a:pPr algn="l"/>
            <a:r>
              <a:rPr lang="de-DE" sz="4800" b="1" dirty="0">
                <a:latin typeface="+mn-lt"/>
                <a:cs typeface="Arial" panose="020B0604020202020204" pitchFamily="34" charset="0"/>
              </a:rPr>
              <a:t>Profilbildung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878B837-8ADA-42C7-9BEB-B990A72093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412777"/>
            <a:ext cx="9144000" cy="5040560"/>
          </a:xfrm>
        </p:spPr>
        <p:txBody>
          <a:bodyPr>
            <a:normAutofit fontScale="85000" lnSpcReduction="20000"/>
          </a:bodyPr>
          <a:lstStyle/>
          <a:p>
            <a:pPr algn="l"/>
            <a:endParaRPr lang="de-DE" altLang="de-DE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altLang="de-DE" sz="3500" u="sng" dirty="0">
                <a:solidFill>
                  <a:srgbClr val="FF0000"/>
                </a:solidFill>
                <a:cs typeface="Arial" panose="020B0604020202020204" pitchFamily="34" charset="0"/>
              </a:rPr>
              <a:t>Zusatzfächer und Neigungskurse</a:t>
            </a:r>
          </a:p>
          <a:p>
            <a:pPr algn="l"/>
            <a:endParaRPr lang="de-DE" altLang="de-DE" sz="3500" u="sng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l">
              <a:lnSpc>
                <a:spcPct val="80000"/>
              </a:lnSpc>
              <a:defRPr/>
            </a:pPr>
            <a:r>
              <a:rPr lang="de-DE" altLang="de-DE" sz="3600" dirty="0" smtClean="0">
                <a:cs typeface="Arial" panose="020B0604020202020204" pitchFamily="34" charset="0"/>
              </a:rPr>
              <a:t>Wirtschaftswissenschaften (LK)</a:t>
            </a:r>
            <a:endParaRPr lang="de-DE" altLang="de-DE" sz="3600" dirty="0">
              <a:cs typeface="Arial" panose="020B0604020202020204" pitchFamily="34" charset="0"/>
            </a:endParaRPr>
          </a:p>
          <a:p>
            <a:pPr algn="l">
              <a:lnSpc>
                <a:spcPct val="80000"/>
              </a:lnSpc>
              <a:defRPr/>
            </a:pPr>
            <a:r>
              <a:rPr lang="de-DE" altLang="de-DE" sz="3600" dirty="0" smtClean="0">
                <a:cs typeface="Arial" panose="020B0604020202020204" pitchFamily="34" charset="0"/>
              </a:rPr>
              <a:t>Erdkunde (LK)</a:t>
            </a:r>
            <a:endParaRPr lang="de-DE" altLang="de-DE" sz="36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l">
              <a:lnSpc>
                <a:spcPct val="80000"/>
              </a:lnSpc>
              <a:defRPr/>
            </a:pPr>
            <a:r>
              <a:rPr lang="de-DE" altLang="de-DE" sz="3600" dirty="0">
                <a:cs typeface="Arial" panose="020B0604020202020204" pitchFamily="34" charset="0"/>
              </a:rPr>
              <a:t>Informatik </a:t>
            </a:r>
            <a:r>
              <a:rPr lang="de-DE" altLang="de-DE" sz="3600" dirty="0" smtClean="0">
                <a:cs typeface="Arial" panose="020B0604020202020204" pitchFamily="34" charset="0"/>
              </a:rPr>
              <a:t>(LK/GK)</a:t>
            </a:r>
          </a:p>
          <a:p>
            <a:pPr algn="l">
              <a:lnSpc>
                <a:spcPct val="80000"/>
              </a:lnSpc>
              <a:defRPr/>
            </a:pPr>
            <a:r>
              <a:rPr lang="de-DE" altLang="de-DE" sz="3600" dirty="0" smtClean="0">
                <a:cs typeface="Arial" panose="020B0604020202020204" pitchFamily="34" charset="0"/>
              </a:rPr>
              <a:t>Darstellendes Spiel (GK)</a:t>
            </a:r>
            <a:endParaRPr lang="de-DE" altLang="de-DE" sz="3600" dirty="0">
              <a:cs typeface="Arial" panose="020B0604020202020204" pitchFamily="34" charset="0"/>
            </a:endParaRPr>
          </a:p>
          <a:p>
            <a:pPr algn="l">
              <a:lnSpc>
                <a:spcPct val="80000"/>
              </a:lnSpc>
              <a:defRPr/>
            </a:pPr>
            <a:r>
              <a:rPr lang="de-DE" altLang="de-DE" sz="3600" dirty="0" smtClean="0">
                <a:cs typeface="Arial" panose="020B0604020202020204" pitchFamily="34" charset="0"/>
              </a:rPr>
              <a:t>Sporttheorie (GK)</a:t>
            </a:r>
          </a:p>
          <a:p>
            <a:pPr algn="l">
              <a:lnSpc>
                <a:spcPct val="80000"/>
              </a:lnSpc>
              <a:defRPr/>
            </a:pPr>
            <a:r>
              <a:rPr lang="de-DE" altLang="de-DE" sz="3600" dirty="0">
                <a:cs typeface="Arial" panose="020B0604020202020204" pitchFamily="34" charset="0"/>
              </a:rPr>
              <a:t>Interkulturelle Kommunikation</a:t>
            </a:r>
          </a:p>
          <a:p>
            <a:pPr algn="l"/>
            <a:r>
              <a:rPr lang="de-DE" altLang="de-DE" sz="3500" dirty="0" smtClean="0">
                <a:cs typeface="Arial" panose="020B0604020202020204" pitchFamily="34" charset="0"/>
              </a:rPr>
              <a:t>Fortführung </a:t>
            </a:r>
            <a:r>
              <a:rPr lang="de-DE" altLang="de-DE" sz="3500" dirty="0">
                <a:cs typeface="Arial" panose="020B0604020202020204" pitchFamily="34" charset="0"/>
              </a:rPr>
              <a:t>der 3. Fremdsprache</a:t>
            </a:r>
          </a:p>
          <a:p>
            <a:pPr algn="l"/>
            <a:r>
              <a:rPr lang="de-DE" altLang="de-DE" sz="3500" dirty="0">
                <a:cs typeface="Arial" panose="020B0604020202020204" pitchFamily="34" charset="0"/>
              </a:rPr>
              <a:t>Neubeginn einer 2. / 3. / 4. Fremdsprache</a:t>
            </a:r>
          </a:p>
          <a:p>
            <a:endParaRPr lang="de-DE" dirty="0"/>
          </a:p>
        </p:txBody>
      </p:sp>
      <p:pic>
        <p:nvPicPr>
          <p:cNvPr id="5" name="Inhaltsplatzhalter 8">
            <a:extLst>
              <a:ext uri="{FF2B5EF4-FFF2-40B4-BE49-F238E27FC236}">
                <a16:creationId xmlns:a16="http://schemas.microsoft.com/office/drawing/2014/main" id="{853CC27A-EBBA-4CF7-8840-32CD972D207B}"/>
              </a:ext>
            </a:extLst>
          </p:cNvPr>
          <p:cNvPicPr/>
          <p:nvPr/>
        </p:nvPicPr>
        <p:blipFill rotWithShape="1">
          <a:blip r:embed="rId2"/>
          <a:srcRect l="14962" t="13251" r="16283" b="18500"/>
          <a:stretch/>
        </p:blipFill>
        <p:spPr>
          <a:xfrm>
            <a:off x="9624392" y="645156"/>
            <a:ext cx="1800200" cy="133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86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500</Words>
  <Application>Microsoft Office PowerPoint</Application>
  <PresentationFormat>Breitbild</PresentationFormat>
  <Paragraphs>134</Paragraphs>
  <Slides>27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Wingdings</vt:lpstr>
      <vt:lpstr>Office Theme</vt:lpstr>
      <vt:lpstr>Informationen zur  gymnasialen Oberstufe / zur Main-Taunus-Schule</vt:lpstr>
      <vt:lpstr>MTS in Zahlen  Schuljahr 2024/2025</vt:lpstr>
      <vt:lpstr>PowerPoint-Präsentation</vt:lpstr>
      <vt:lpstr>PowerPoint-Präsentation</vt:lpstr>
      <vt:lpstr>34/35 Wochenstunden </vt:lpstr>
      <vt:lpstr>PowerPoint-Präsentation</vt:lpstr>
      <vt:lpstr>Kurssystem</vt:lpstr>
      <vt:lpstr>Weitere Neigungskurse - frei</vt:lpstr>
      <vt:lpstr>Profilbildung</vt:lpstr>
      <vt:lpstr>PowerPoint-Präsentation</vt:lpstr>
      <vt:lpstr>Schulsportzentrum (Partnerschule des Leistungssports)</vt:lpstr>
      <vt:lpstr>   </vt:lpstr>
      <vt:lpstr>MINT</vt:lpstr>
      <vt:lpstr>PowerPoint-Präsentation</vt:lpstr>
      <vt:lpstr>Musical </vt:lpstr>
      <vt:lpstr>Profil Erasmus+</vt:lpstr>
      <vt:lpstr>Sprachzertifikate</vt:lpstr>
      <vt:lpstr> Partnerschule Goethe-Universität</vt:lpstr>
      <vt:lpstr>Förderung und Hilfe</vt:lpstr>
      <vt:lpstr>Stufenfahrt in der E-Phase</vt:lpstr>
      <vt:lpstr>Weitere Profilmerkmale</vt:lpstr>
      <vt:lpstr>MTS im Abitur 2023</vt:lpstr>
      <vt:lpstr>Termine</vt:lpstr>
      <vt:lpstr>Termine</vt:lpstr>
      <vt:lpstr>Termine</vt:lpstr>
      <vt:lpstr>Homepage</vt:lpstr>
      <vt:lpstr>Wir wünschen einen guten Start und Abschluss an der MTS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Besondere Lernleistung      Präsentation</dc:title>
  <dc:creator>MPS</dc:creator>
  <cp:lastModifiedBy>Brabaender, Michael</cp:lastModifiedBy>
  <cp:revision>376</cp:revision>
  <cp:lastPrinted>2023-09-19T07:21:00Z</cp:lastPrinted>
  <dcterms:created xsi:type="dcterms:W3CDTF">2003-09-05T13:38:42Z</dcterms:created>
  <dcterms:modified xsi:type="dcterms:W3CDTF">2024-09-26T10:58:18Z</dcterms:modified>
</cp:coreProperties>
</file>